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9" r:id="rId2"/>
    <p:sldId id="257" r:id="rId3"/>
    <p:sldId id="270" r:id="rId4"/>
    <p:sldId id="290" r:id="rId5"/>
    <p:sldId id="288" r:id="rId6"/>
    <p:sldId id="293" r:id="rId7"/>
    <p:sldId id="294" r:id="rId8"/>
    <p:sldId id="29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OPHER ANDRES REY BUITRAGO" initials="CARB" lastIdx="1" clrIdx="0">
    <p:extLst>
      <p:ext uri="{19B8F6BF-5375-455C-9EA6-DF929625EA0E}">
        <p15:presenceInfo xmlns:p15="http://schemas.microsoft.com/office/powerpoint/2012/main" userId="CRISTOPHER ANDRES REY BUITRAG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641"/>
    <a:srgbClr val="06478B"/>
    <a:srgbClr val="BAAF4C"/>
    <a:srgbClr val="50A0E0"/>
    <a:srgbClr val="0D0619"/>
    <a:srgbClr val="1BB3AB"/>
    <a:srgbClr val="E4E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739" y="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57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9F1D46E-21D3-8912-374D-491FF4A2F2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762476-510E-2584-6245-4BDBCDED35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CE63D-9B9A-48AB-B510-12A6E65B0EC6}" type="datetimeFigureOut">
              <a:rPr lang="es-CO" smtClean="0"/>
              <a:t>1/03/2025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B5B422-F393-1321-656A-93A0DCB13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42EEB4-E44D-9D6E-C62C-451D7BDA84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D910A-3B73-4793-99A1-3A87EB8C1B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4645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4246-3474-457F-9001-FAC654C1EA69}" type="datetimeFigureOut">
              <a:rPr lang="es-CO" smtClean="0"/>
              <a:t>1/03/2025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F065B-2F95-4F1C-810F-3D660B9584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727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88541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Edificio en frente de un hotel&#10;&#10;Descripción generada automáticamente">
            <a:extLst>
              <a:ext uri="{FF2B5EF4-FFF2-40B4-BE49-F238E27FC236}">
                <a16:creationId xmlns:a16="http://schemas.microsoft.com/office/drawing/2014/main" id="{820D4C99-F0AB-9724-4B1B-076EB40C2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2" t="833" b="1172"/>
          <a:stretch/>
        </p:blipFill>
        <p:spPr>
          <a:xfrm>
            <a:off x="2387154" y="-1"/>
            <a:ext cx="9804845" cy="685799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B7848F0-2D88-BDD2-3FB0-4F8FA79C523A}"/>
              </a:ext>
            </a:extLst>
          </p:cNvPr>
          <p:cNvSpPr/>
          <p:nvPr userDrawn="1"/>
        </p:nvSpPr>
        <p:spPr>
          <a:xfrm>
            <a:off x="-1" y="-1"/>
            <a:ext cx="12192000" cy="6879056"/>
          </a:xfrm>
          <a:prstGeom prst="rect">
            <a:avLst/>
          </a:prstGeom>
          <a:gradFill>
            <a:gsLst>
              <a:gs pos="27000">
                <a:srgbClr val="06478B"/>
              </a:gs>
              <a:gs pos="80000">
                <a:srgbClr val="06478B">
                  <a:alpha val="7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59A03E-5C63-304C-54B2-D3A848CB0A21}"/>
              </a:ext>
            </a:extLst>
          </p:cNvPr>
          <p:cNvSpPr/>
          <p:nvPr userDrawn="1"/>
        </p:nvSpPr>
        <p:spPr>
          <a:xfrm>
            <a:off x="-20885" y="-468959"/>
            <a:ext cx="1765854" cy="4907197"/>
          </a:xfrm>
          <a:prstGeom prst="rect">
            <a:avLst/>
          </a:prstGeom>
          <a:blipFill>
            <a:blip r:embed="rId3"/>
            <a:stretch>
              <a:fillRect l="-25746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5" y="603162"/>
            <a:ext cx="2464758" cy="790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B00187-9288-D331-39E8-EB5E3FA573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058" y="1194442"/>
            <a:ext cx="5191370" cy="5191370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19CE7275-DED7-B8B5-277C-A4102CE3AC39}"/>
              </a:ext>
            </a:extLst>
          </p:cNvPr>
          <p:cNvCxnSpPr>
            <a:cxnSpLocks/>
          </p:cNvCxnSpPr>
          <p:nvPr userDrawn="1"/>
        </p:nvCxnSpPr>
        <p:spPr>
          <a:xfrm>
            <a:off x="0" y="4779819"/>
            <a:ext cx="7414953" cy="0"/>
          </a:xfrm>
          <a:prstGeom prst="line">
            <a:avLst/>
          </a:prstGeom>
          <a:ln w="12700">
            <a:solidFill>
              <a:srgbClr val="50A0E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6C0BAB-6CEE-40CF-2F1B-4CC0D8F2F846}"/>
              </a:ext>
            </a:extLst>
          </p:cNvPr>
          <p:cNvSpPr txBox="1"/>
          <p:nvPr userDrawn="1"/>
        </p:nvSpPr>
        <p:spPr>
          <a:xfrm>
            <a:off x="10759440" y="556958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E4EEFA"/>
                </a:solidFill>
              </a:rPr>
              <a:t>1909 - 2025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F4C6814F-AF12-D51D-E62D-619EBDEB8B91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9A35CF62-F85D-0FD1-FD77-0C5594A5D5AD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93760AA-C3A9-1490-068B-9A11DA184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1FF009C-D5CE-5544-3493-00D1125711A6}"/>
              </a:ext>
            </a:extLst>
          </p:cNvPr>
          <p:cNvSpPr/>
          <p:nvPr userDrawn="1"/>
        </p:nvSpPr>
        <p:spPr>
          <a:xfrm>
            <a:off x="10493431" y="407291"/>
            <a:ext cx="1719453" cy="721606"/>
          </a:xfrm>
          <a:custGeom>
            <a:avLst/>
            <a:gdLst>
              <a:gd name="connsiteX0" fmla="*/ 0 w 1719453"/>
              <a:gd name="connsiteY0" fmla="*/ 360802 h 721606"/>
              <a:gd name="connsiteX1" fmla="*/ 0 w 1719453"/>
              <a:gd name="connsiteY1" fmla="*/ 360803 h 721606"/>
              <a:gd name="connsiteX2" fmla="*/ 0 w 1719453"/>
              <a:gd name="connsiteY2" fmla="*/ 360803 h 721606"/>
              <a:gd name="connsiteX3" fmla="*/ 360803 w 1719453"/>
              <a:gd name="connsiteY3" fmla="*/ 0 h 721606"/>
              <a:gd name="connsiteX4" fmla="*/ 1719453 w 1719453"/>
              <a:gd name="connsiteY4" fmla="*/ 0 h 721606"/>
              <a:gd name="connsiteX5" fmla="*/ 1719453 w 1719453"/>
              <a:gd name="connsiteY5" fmla="*/ 721606 h 721606"/>
              <a:gd name="connsiteX6" fmla="*/ 360803 w 1719453"/>
              <a:gd name="connsiteY6" fmla="*/ 721605 h 721606"/>
              <a:gd name="connsiteX7" fmla="*/ 7330 w 1719453"/>
              <a:gd name="connsiteY7" fmla="*/ 433516 h 721606"/>
              <a:gd name="connsiteX8" fmla="*/ 0 w 1719453"/>
              <a:gd name="connsiteY8" fmla="*/ 360803 h 721606"/>
              <a:gd name="connsiteX9" fmla="*/ 7330 w 1719453"/>
              <a:gd name="connsiteY9" fmla="*/ 288089 h 721606"/>
              <a:gd name="connsiteX10" fmla="*/ 360803 w 1719453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9453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719453" y="0"/>
                </a:lnTo>
                <a:lnTo>
                  <a:pt x="1719453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D0619">
              <a:alpha val="56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B608757E-9989-5684-3710-D61D93D280A0}"/>
              </a:ext>
            </a:extLst>
          </p:cNvPr>
          <p:cNvSpPr/>
          <p:nvPr userDrawn="1"/>
        </p:nvSpPr>
        <p:spPr>
          <a:xfrm>
            <a:off x="10520627" y="359971"/>
            <a:ext cx="1692256" cy="721606"/>
          </a:xfrm>
          <a:custGeom>
            <a:avLst/>
            <a:gdLst>
              <a:gd name="connsiteX0" fmla="*/ 0 w 1692256"/>
              <a:gd name="connsiteY0" fmla="*/ 360802 h 721606"/>
              <a:gd name="connsiteX1" fmla="*/ 0 w 1692256"/>
              <a:gd name="connsiteY1" fmla="*/ 360803 h 721606"/>
              <a:gd name="connsiteX2" fmla="*/ 0 w 1692256"/>
              <a:gd name="connsiteY2" fmla="*/ 360803 h 721606"/>
              <a:gd name="connsiteX3" fmla="*/ 360803 w 1692256"/>
              <a:gd name="connsiteY3" fmla="*/ 0 h 721606"/>
              <a:gd name="connsiteX4" fmla="*/ 1692256 w 1692256"/>
              <a:gd name="connsiteY4" fmla="*/ 0 h 721606"/>
              <a:gd name="connsiteX5" fmla="*/ 1692256 w 1692256"/>
              <a:gd name="connsiteY5" fmla="*/ 721606 h 721606"/>
              <a:gd name="connsiteX6" fmla="*/ 360803 w 1692256"/>
              <a:gd name="connsiteY6" fmla="*/ 721605 h 721606"/>
              <a:gd name="connsiteX7" fmla="*/ 7330 w 1692256"/>
              <a:gd name="connsiteY7" fmla="*/ 433516 h 721606"/>
              <a:gd name="connsiteX8" fmla="*/ 0 w 1692256"/>
              <a:gd name="connsiteY8" fmla="*/ 360803 h 721606"/>
              <a:gd name="connsiteX9" fmla="*/ 7330 w 1692256"/>
              <a:gd name="connsiteY9" fmla="*/ 288089 h 721606"/>
              <a:gd name="connsiteX10" fmla="*/ 360803 w 1692256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2256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692256" y="0"/>
                </a:lnTo>
                <a:lnTo>
                  <a:pt x="1692256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6478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A08ADB80-934F-16BA-65FA-5DDADF625B86}"/>
              </a:ext>
            </a:extLst>
          </p:cNvPr>
          <p:cNvSpPr/>
          <p:nvPr userDrawn="1"/>
        </p:nvSpPr>
        <p:spPr>
          <a:xfrm rot="5400000">
            <a:off x="3198000" y="2261384"/>
            <a:ext cx="699856" cy="7091407"/>
          </a:xfrm>
          <a:custGeom>
            <a:avLst/>
            <a:gdLst>
              <a:gd name="connsiteX0" fmla="*/ 0 w 699856"/>
              <a:gd name="connsiteY0" fmla="*/ 7091407 h 7091407"/>
              <a:gd name="connsiteX1" fmla="*/ 0 w 699856"/>
              <a:gd name="connsiteY1" fmla="*/ 349928 h 7091407"/>
              <a:gd name="connsiteX2" fmla="*/ 349928 w 699856"/>
              <a:gd name="connsiteY2" fmla="*/ 0 h 7091407"/>
              <a:gd name="connsiteX3" fmla="*/ 699856 w 699856"/>
              <a:gd name="connsiteY3" fmla="*/ 349928 h 7091407"/>
              <a:gd name="connsiteX4" fmla="*/ 699856 w 699856"/>
              <a:gd name="connsiteY4" fmla="*/ 7091407 h 70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56" h="7091407">
                <a:moveTo>
                  <a:pt x="0" y="7091407"/>
                </a:moveTo>
                <a:lnTo>
                  <a:pt x="0" y="349928"/>
                </a:lnTo>
                <a:cubicBezTo>
                  <a:pt x="0" y="156668"/>
                  <a:pt x="156668" y="0"/>
                  <a:pt x="349928" y="0"/>
                </a:cubicBezTo>
                <a:cubicBezTo>
                  <a:pt x="543188" y="0"/>
                  <a:pt x="699856" y="156668"/>
                  <a:pt x="699856" y="349928"/>
                </a:cubicBezTo>
                <a:lnTo>
                  <a:pt x="699856" y="7091407"/>
                </a:lnTo>
                <a:close/>
              </a:path>
            </a:pathLst>
          </a:custGeom>
          <a:solidFill>
            <a:srgbClr val="0D061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093D57CD-F4FA-D711-D750-08D620EED0D4}"/>
              </a:ext>
            </a:extLst>
          </p:cNvPr>
          <p:cNvSpPr/>
          <p:nvPr userDrawn="1"/>
        </p:nvSpPr>
        <p:spPr>
          <a:xfrm>
            <a:off x="-1" y="4763316"/>
            <a:ext cx="8198340" cy="1141046"/>
          </a:xfrm>
          <a:custGeom>
            <a:avLst/>
            <a:gdLst>
              <a:gd name="connsiteX0" fmla="*/ 0 w 8198340"/>
              <a:gd name="connsiteY0" fmla="*/ 0 h 1141046"/>
              <a:gd name="connsiteX1" fmla="*/ 7627817 w 8198340"/>
              <a:gd name="connsiteY1" fmla="*/ 0 h 1141046"/>
              <a:gd name="connsiteX2" fmla="*/ 8198340 w 8198340"/>
              <a:gd name="connsiteY2" fmla="*/ 570523 h 1141046"/>
              <a:gd name="connsiteX3" fmla="*/ 7627817 w 8198340"/>
              <a:gd name="connsiteY3" fmla="*/ 1141046 h 1141046"/>
              <a:gd name="connsiteX4" fmla="*/ 0 w 8198340"/>
              <a:gd name="connsiteY4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340" h="1141046">
                <a:moveTo>
                  <a:pt x="0" y="0"/>
                </a:moveTo>
                <a:lnTo>
                  <a:pt x="7627817" y="0"/>
                </a:lnTo>
                <a:cubicBezTo>
                  <a:pt x="7942908" y="0"/>
                  <a:pt x="8198340" y="255432"/>
                  <a:pt x="8198340" y="570523"/>
                </a:cubicBezTo>
                <a:cubicBezTo>
                  <a:pt x="8198340" y="885614"/>
                  <a:pt x="7942908" y="1141046"/>
                  <a:pt x="7627817" y="1141046"/>
                </a:cubicBezTo>
                <a:lnTo>
                  <a:pt x="0" y="1141046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523" y="3158680"/>
            <a:ext cx="6810430" cy="1576440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sz="5400" dirty="0"/>
              <a:t>TÍTULO </a:t>
            </a:r>
            <a:r>
              <a:rPr lang="es-ES" sz="5400" dirty="0">
                <a:solidFill>
                  <a:srgbClr val="50A0E0"/>
                </a:solidFill>
              </a:rPr>
              <a:t>FUENTE CALIBRI 49 PTS</a:t>
            </a:r>
            <a:endParaRPr lang="es-CO" sz="5400" dirty="0">
              <a:solidFill>
                <a:srgbClr val="50A0E0"/>
              </a:solidFill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EBD2FC7-CE55-B670-8677-894FB7A4EA61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615579" y="5124170"/>
            <a:ext cx="7063048" cy="4358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50A0E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Subtitulo  Fuente Calibri 24pt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29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988427-0347-C3FA-A54E-516155F69CA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6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73D20-A42B-EE04-D32C-00FC5AB83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Titulo Presentación Fuente Calibri 32pt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4D3DBB-2139-B25F-DB2B-2E000D5E3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F7D63E-CF72-5D5A-8860-2BD82BCE7B6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patrón- Fuente 16 pt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8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AD27D058-8A32-0486-B6D6-1385EEF7F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690"/>
            <a:ext cx="3343524" cy="239171"/>
          </a:xfrm>
          <a:prstGeom prst="rect">
            <a:avLst/>
          </a:prstGeom>
        </p:spPr>
      </p:pic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518AFA54-2EB9-AC8F-FD3F-C4521D421FE7}"/>
              </a:ext>
            </a:extLst>
          </p:cNvPr>
          <p:cNvSpPr/>
          <p:nvPr userDrawn="1"/>
        </p:nvSpPr>
        <p:spPr>
          <a:xfrm rot="10800000">
            <a:off x="-25006" y="118571"/>
            <a:ext cx="4098334" cy="916845"/>
          </a:xfrm>
          <a:custGeom>
            <a:avLst/>
            <a:gdLst>
              <a:gd name="connsiteX0" fmla="*/ 4098334 w 4098334"/>
              <a:gd name="connsiteY0" fmla="*/ 916845 h 916845"/>
              <a:gd name="connsiteX1" fmla="*/ 458422 w 4098334"/>
              <a:gd name="connsiteY1" fmla="*/ 916845 h 916845"/>
              <a:gd name="connsiteX2" fmla="*/ 0 w 4098334"/>
              <a:gd name="connsiteY2" fmla="*/ 458422 h 916845"/>
              <a:gd name="connsiteX3" fmla="*/ 458422 w 4098334"/>
              <a:gd name="connsiteY3" fmla="*/ 0 h 916845"/>
              <a:gd name="connsiteX4" fmla="*/ 4098334 w 4098334"/>
              <a:gd name="connsiteY4" fmla="*/ 0 h 91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8334" h="916845">
                <a:moveTo>
                  <a:pt x="4098334" y="916845"/>
                </a:moveTo>
                <a:lnTo>
                  <a:pt x="458422" y="916845"/>
                </a:lnTo>
                <a:cubicBezTo>
                  <a:pt x="205243" y="916845"/>
                  <a:pt x="0" y="711602"/>
                  <a:pt x="0" y="458422"/>
                </a:cubicBezTo>
                <a:cubicBezTo>
                  <a:pt x="0" y="205243"/>
                  <a:pt x="205243" y="0"/>
                  <a:pt x="458422" y="0"/>
                </a:cubicBezTo>
                <a:lnTo>
                  <a:pt x="4098334" y="0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6EDB309-0858-2D8F-4134-36ADF870EC1A}"/>
              </a:ext>
            </a:extLst>
          </p:cNvPr>
          <p:cNvSpPr txBox="1"/>
          <p:nvPr userDrawn="1"/>
        </p:nvSpPr>
        <p:spPr>
          <a:xfrm>
            <a:off x="2403566" y="3920135"/>
            <a:ext cx="768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La </a:t>
            </a:r>
            <a:r>
              <a:rPr lang="es-CO" b="1" i="1" dirty="0"/>
              <a:t>Escuela Superior de Guerra “General Rafael Reyes Prieto” </a:t>
            </a:r>
            <a:r>
              <a:rPr lang="es-ES" dirty="0"/>
              <a:t>está certificada bajo las normas internacionales </a:t>
            </a:r>
            <a:r>
              <a:rPr lang="es-ES" b="1" dirty="0"/>
              <a:t>ISO 9001:2015 </a:t>
            </a:r>
            <a:r>
              <a:rPr lang="es-ES" dirty="0"/>
              <a:t>e </a:t>
            </a:r>
            <a:r>
              <a:rPr lang="es-ES" b="1" dirty="0"/>
              <a:t>ISO 21001:2018.</a:t>
            </a:r>
            <a:endParaRPr lang="es-CO" b="1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0654D13-A414-564E-5207-EBB9CD73B411}"/>
              </a:ext>
            </a:extLst>
          </p:cNvPr>
          <p:cNvGrpSpPr/>
          <p:nvPr userDrawn="1"/>
        </p:nvGrpSpPr>
        <p:grpSpPr>
          <a:xfrm>
            <a:off x="4293764" y="2188507"/>
            <a:ext cx="3531220" cy="1702097"/>
            <a:chOff x="2528154" y="2188507"/>
            <a:chExt cx="3531220" cy="1702097"/>
          </a:xfrm>
        </p:grpSpPr>
        <p:pic>
          <p:nvPicPr>
            <p:cNvPr id="23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4B156E18-0FFB-C27F-9858-5ED084B834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9B233BE6-A3D7-9AA7-82E3-8C814DFAA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6CAD7AD-1B46-F971-CDDC-E1ACD6229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B1E6135C-5AAC-76B7-DA44-89465A49150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5" y="222027"/>
            <a:ext cx="2213453" cy="7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06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496A6B-95C3-35AB-B0F7-0295107F707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8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8E3D39-184C-166B-AD85-2DDDC43CE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456FDF-3959-5715-5BA4-A5300D00A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03BA1-6773-9F70-45A1-D447A0AE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C821B2-1DE9-E344-8BEB-FDB0D2EA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C4A5C7-22E0-8F8C-2284-5DE480A9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59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riángulo isósceles 47">
            <a:extLst>
              <a:ext uri="{FF2B5EF4-FFF2-40B4-BE49-F238E27FC236}">
                <a16:creationId xmlns:a16="http://schemas.microsoft.com/office/drawing/2014/main" id="{D35001EE-7CC9-2E0F-42F1-1B9B262206A7}"/>
              </a:ext>
            </a:extLst>
          </p:cNvPr>
          <p:cNvSpPr/>
          <p:nvPr userDrawn="1"/>
        </p:nvSpPr>
        <p:spPr>
          <a:xfrm>
            <a:off x="7994718" y="5947890"/>
            <a:ext cx="1004670" cy="963466"/>
          </a:xfrm>
          <a:prstGeom prst="triangle">
            <a:avLst/>
          </a:prstGeom>
          <a:solidFill>
            <a:srgbClr val="1026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E2BDA32-9535-318B-157F-5ABC5CFC2AFE}"/>
              </a:ext>
            </a:extLst>
          </p:cNvPr>
          <p:cNvSpPr/>
          <p:nvPr userDrawn="1"/>
        </p:nvSpPr>
        <p:spPr>
          <a:xfrm rot="9529021">
            <a:off x="7336892" y="-71484"/>
            <a:ext cx="2320322" cy="7000966"/>
          </a:xfrm>
          <a:custGeom>
            <a:avLst/>
            <a:gdLst>
              <a:gd name="connsiteX0" fmla="*/ 614037 w 2320322"/>
              <a:gd name="connsiteY0" fmla="*/ 7000966 h 7000966"/>
              <a:gd name="connsiteX1" fmla="*/ 0 w 2320322"/>
              <a:gd name="connsiteY1" fmla="*/ 6763006 h 7000966"/>
              <a:gd name="connsiteX2" fmla="*/ 1706285 w 2320322"/>
              <a:gd name="connsiteY2" fmla="*/ 0 h 7000966"/>
              <a:gd name="connsiteX3" fmla="*/ 2320322 w 2320322"/>
              <a:gd name="connsiteY3" fmla="*/ 237959 h 70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322" h="7000966">
                <a:moveTo>
                  <a:pt x="614037" y="7000966"/>
                </a:moveTo>
                <a:lnTo>
                  <a:pt x="0" y="6763006"/>
                </a:lnTo>
                <a:lnTo>
                  <a:pt x="1706285" y="0"/>
                </a:lnTo>
                <a:lnTo>
                  <a:pt x="2320322" y="237959"/>
                </a:lnTo>
                <a:close/>
              </a:path>
            </a:pathLst>
          </a:cu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16" name="Diagrama de flujo: entrada manual 15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67952" y="1287308"/>
            <a:ext cx="6911357" cy="4336738"/>
          </a:xfrm>
          <a:prstGeom prst="flowChartManualInpu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51803" y="1303458"/>
            <a:ext cx="6943654" cy="4336738"/>
          </a:xfrm>
          <a:prstGeom prst="flowChartManualInput">
            <a:avLst/>
          </a:prstGeom>
          <a:blipFill dpi="0" rotWithShape="0">
            <a:blip r:embed="rId2">
              <a:alphaModFix amt="38000"/>
            </a:blip>
            <a:srcRect/>
            <a:stretch>
              <a:fillRect l="-81400" t="-786" r="-9497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363B1FC-E98D-5FF5-D7B0-C788FAFF7C18}"/>
              </a:ext>
            </a:extLst>
          </p:cNvPr>
          <p:cNvGrpSpPr/>
          <p:nvPr userDrawn="1"/>
        </p:nvGrpSpPr>
        <p:grpSpPr>
          <a:xfrm>
            <a:off x="8811882" y="6314229"/>
            <a:ext cx="3380117" cy="327007"/>
            <a:chOff x="8636485" y="6442253"/>
            <a:chExt cx="3380117" cy="327007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ACD87067-AD6C-C8D6-E822-EDA3A66C61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36485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E4EEFA"/>
                  </a:solidFill>
                </a:rPr>
                <a:t>Versión: 2025</a:t>
              </a:r>
            </a:p>
          </p:txBody>
        </p:sp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54B47BFE-CF98-03E3-DA3E-853E7815B8F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05663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2BAE0AE-BDA3-1847-8F6E-CA358CF0C6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05663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5612C8D7-850D-50EF-8270-C489398759A2}"/>
              </a:ext>
            </a:extLst>
          </p:cNvPr>
          <p:cNvSpPr/>
          <p:nvPr userDrawn="1"/>
        </p:nvSpPr>
        <p:spPr>
          <a:xfrm rot="10800000">
            <a:off x="7432638" y="1057091"/>
            <a:ext cx="4759362" cy="1141046"/>
          </a:xfrm>
          <a:custGeom>
            <a:avLst/>
            <a:gdLst>
              <a:gd name="connsiteX0" fmla="*/ 4188839 w 4759362"/>
              <a:gd name="connsiteY0" fmla="*/ 1141046 h 1141046"/>
              <a:gd name="connsiteX1" fmla="*/ 0 w 4759362"/>
              <a:gd name="connsiteY1" fmla="*/ 1141046 h 1141046"/>
              <a:gd name="connsiteX2" fmla="*/ 0 w 4759362"/>
              <a:gd name="connsiteY2" fmla="*/ 0 h 1141046"/>
              <a:gd name="connsiteX3" fmla="*/ 4188839 w 4759362"/>
              <a:gd name="connsiteY3" fmla="*/ 0 h 1141046"/>
              <a:gd name="connsiteX4" fmla="*/ 4759362 w 4759362"/>
              <a:gd name="connsiteY4" fmla="*/ 570523 h 1141046"/>
              <a:gd name="connsiteX5" fmla="*/ 4188839 w 4759362"/>
              <a:gd name="connsiteY5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9362" h="1141046">
                <a:moveTo>
                  <a:pt x="4188839" y="1141046"/>
                </a:moveTo>
                <a:lnTo>
                  <a:pt x="0" y="1141046"/>
                </a:lnTo>
                <a:lnTo>
                  <a:pt x="0" y="0"/>
                </a:lnTo>
                <a:lnTo>
                  <a:pt x="4188839" y="0"/>
                </a:lnTo>
                <a:cubicBezTo>
                  <a:pt x="4503930" y="0"/>
                  <a:pt x="4759362" y="255432"/>
                  <a:pt x="4759362" y="570523"/>
                </a:cubicBezTo>
                <a:cubicBezTo>
                  <a:pt x="4759362" y="885614"/>
                  <a:pt x="4503930" y="1141046"/>
                  <a:pt x="4188839" y="1141046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18CD5F6-F113-1D70-FD61-784C5D528335}"/>
              </a:ext>
            </a:extLst>
          </p:cNvPr>
          <p:cNvSpPr/>
          <p:nvPr userDrawn="1"/>
        </p:nvSpPr>
        <p:spPr>
          <a:xfrm>
            <a:off x="11623330" y="0"/>
            <a:ext cx="568670" cy="1580298"/>
          </a:xfrm>
          <a:prstGeom prst="rect">
            <a:avLst/>
          </a:prstGeom>
          <a:blipFill>
            <a:blip r:embed="rId3">
              <a:lum bright="70000" contrast="-70000"/>
            </a:blip>
            <a:stretch>
              <a:fillRect l="-17680" r="-23978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5" name="Gráfico 54">
            <a:extLst>
              <a:ext uri="{FF2B5EF4-FFF2-40B4-BE49-F238E27FC236}">
                <a16:creationId xmlns:a16="http://schemas.microsoft.com/office/drawing/2014/main" id="{A1AA4A7D-B512-56A6-6869-2D949C6E0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6DE64664-6FE2-AAD9-B242-D6B8F6232BA7}"/>
              </a:ext>
            </a:extLst>
          </p:cNvPr>
          <p:cNvCxnSpPr>
            <a:cxnSpLocks/>
          </p:cNvCxnSpPr>
          <p:nvPr userDrawn="1"/>
        </p:nvCxnSpPr>
        <p:spPr>
          <a:xfrm>
            <a:off x="6035748" y="6651150"/>
            <a:ext cx="1906807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843DE5E-A159-20C4-B725-A0C23CB71733}"/>
              </a:ext>
            </a:extLst>
          </p:cNvPr>
          <p:cNvCxnSpPr>
            <a:cxnSpLocks/>
          </p:cNvCxnSpPr>
          <p:nvPr userDrawn="1"/>
        </p:nvCxnSpPr>
        <p:spPr>
          <a:xfrm>
            <a:off x="1151877" y="344522"/>
            <a:ext cx="2281643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3919DD2-6C01-982E-B0A5-FCDD0FDBB745}"/>
              </a:ext>
            </a:extLst>
          </p:cNvPr>
          <p:cNvSpPr/>
          <p:nvPr userDrawn="1"/>
        </p:nvSpPr>
        <p:spPr>
          <a:xfrm flipV="1">
            <a:off x="5975496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9" name="Gráfico 58">
            <a:extLst>
              <a:ext uri="{FF2B5EF4-FFF2-40B4-BE49-F238E27FC236}">
                <a16:creationId xmlns:a16="http://schemas.microsoft.com/office/drawing/2014/main" id="{154DB922-E45D-78D6-FB7D-6C03DDD1F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333" y="300900"/>
            <a:ext cx="1117241" cy="79919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FB92AE36-F2C1-F34B-71EF-A8E6F25E4F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9984" y="6610645"/>
            <a:ext cx="1117241" cy="79919"/>
          </a:xfrm>
          <a:prstGeom prst="rect">
            <a:avLst/>
          </a:prstGeom>
        </p:spPr>
      </p:pic>
      <p:sp>
        <p:nvSpPr>
          <p:cNvPr id="61" name="Rectángulo 60">
            <a:extLst>
              <a:ext uri="{FF2B5EF4-FFF2-40B4-BE49-F238E27FC236}">
                <a16:creationId xmlns:a16="http://schemas.microsoft.com/office/drawing/2014/main" id="{FAE2FD70-7ED4-750E-CA1C-5914123E06CA}"/>
              </a:ext>
            </a:extLst>
          </p:cNvPr>
          <p:cNvSpPr/>
          <p:nvPr userDrawn="1"/>
        </p:nvSpPr>
        <p:spPr>
          <a:xfrm flipV="1">
            <a:off x="3411223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B39487E3-3BD2-0794-750B-B015386AA6EE}"/>
              </a:ext>
            </a:extLst>
          </p:cNvPr>
          <p:cNvSpPr/>
          <p:nvPr userDrawn="1"/>
        </p:nvSpPr>
        <p:spPr>
          <a:xfrm flipV="1">
            <a:off x="1058721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949ADB0-B410-A8A4-846A-D6BE0DAF84FF}"/>
              </a:ext>
            </a:extLst>
          </p:cNvPr>
          <p:cNvSpPr/>
          <p:nvPr userDrawn="1"/>
        </p:nvSpPr>
        <p:spPr>
          <a:xfrm flipV="1">
            <a:off x="7887423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563D6FC-B7A6-E214-7C72-FD9B5FAAE64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67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1401850" y="2224688"/>
            <a:ext cx="790149" cy="1580298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70DED0B7-7DEB-1DF2-6FD1-817C279751B4}"/>
              </a:ext>
            </a:extLst>
          </p:cNvPr>
          <p:cNvSpPr/>
          <p:nvPr userDrawn="1"/>
        </p:nvSpPr>
        <p:spPr>
          <a:xfrm>
            <a:off x="11413174" y="2124070"/>
            <a:ext cx="737831" cy="737831"/>
          </a:xfrm>
          <a:prstGeom prst="ellipse">
            <a:avLst/>
          </a:prstGeom>
          <a:solidFill>
            <a:schemeClr val="bg1">
              <a:alpha val="84000"/>
            </a:schemeClr>
          </a:solidFill>
          <a:ln w="330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47E6233-AD01-D01B-0564-0312F9533D6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5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BA7F7-EEEA-521A-09A2-062A303A44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35D52B-A367-D1D1-7E68-7EC5097E01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55430-0DC4-B7CE-0AC7-90582EDD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5F882F-7348-9D16-18DA-7CE4AB36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E651C4-6359-5D60-50A4-50377A42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880E6B-18D3-4698-9B68-238ADCDEEDBC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234CFEF1-C34D-D061-B89E-EEEF497E2622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E7177E-FA93-A24A-4594-CCB92D1B7BF0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98563242-8066-2FB2-8BDE-9A8E38E93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88472-C4AF-55ED-1ED4-DE17486EBB13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1AF0239-24ED-0330-4F99-42126449352E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9E18B4C-4BC0-AC60-63F7-FC1028A9A467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918B77D8-FBEB-4E5A-955D-53CE5AEDE76C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C262461A-0D66-5349-8678-24C10B1407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EF47B88E-B3BF-E1D2-0AD2-E03797CF8B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8F94F19-9DB7-7F52-CE8D-F592C880B0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DC342B7A-1180-71EC-07CB-35BFE099D5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3DB3121-B4B9-80B9-F22A-7AA4D2E772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2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7CA7C-8BCB-8B20-785D-877B9269C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87C767-EC3C-7422-9A2A-4CEB85635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AEDC3-E5EA-69A7-0BA9-63C9EC7E0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56311E-BAFA-D74E-B01D-A75DA196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1FDE75-581A-F953-6437-7AF9E2E9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F55AA8-B079-706C-A891-C5CDD278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AA234D7-CDDD-5167-40B5-9EBAD1B51084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F9DA892C-96B1-7260-40ED-225E33767764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6B28CAC-13D6-C4C8-F379-4E7611F7CE8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8F6CC01A-0F1F-69C4-4BA1-C7428B2EA9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56D2ED7-0BF6-2CB7-93C3-09E58611344A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380A055-5F9B-4C13-E5BB-2C7D13761B74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F04C268-D9B8-7790-E7DB-0A0B8F20CC49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DA2E2D0C-1323-A818-C193-C9B5E7610305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AF28E2A3-F78F-FE9A-1825-8E8E6A1306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9720C3DA-7FD3-3768-A27F-75E1516E39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67C8115-5CCB-7D32-99DD-BDBFF485C4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179C0306-D8D0-F71C-CF1E-9A095DA664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B6C8D6E-0E68-2C8A-D494-EF409EE3F5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7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8CF10-8C0D-E5B9-3720-9C21044E4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70D2E-568B-3D3B-1CF1-9D60848C13E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44F8B5-B60A-FABA-AEDD-3CF224AFD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ED1C77-70DB-FA58-1F9D-A224E69DBA5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477175-FF90-AD82-F463-0A359BECF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6A2398-8219-4B1D-2852-6EF0B23E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9160D6-9314-7B64-9F0B-83400F7A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0F135F-4C69-6197-41A1-6664D664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004F532-9488-327E-DDA9-5F2F27962166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9049F49-14E3-E7AE-BFE2-DAF83E9E66E8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050E000-49F0-50FA-C39E-B1F0758FF702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0C3E57D4-97A5-6B32-4693-964FCA0FD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608DF07-9201-AEDB-0162-E91C5A3B8D7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8D78CA0-DDCF-2CA0-E2ED-B3D2E68189D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E89ADC-1BEF-2828-B939-44ACC47B7CEA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B56243B2-68EF-F922-E3D5-A526D2412E79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8" name="Subtítulo 2">
              <a:extLst>
                <a:ext uri="{FF2B5EF4-FFF2-40B4-BE49-F238E27FC236}">
                  <a16:creationId xmlns:a16="http://schemas.microsoft.com/office/drawing/2014/main" id="{23476CD7-9C70-E19B-E52F-C396A78F5B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9" name="Subtítulo 2">
              <a:extLst>
                <a:ext uri="{FF2B5EF4-FFF2-40B4-BE49-F238E27FC236}">
                  <a16:creationId xmlns:a16="http://schemas.microsoft.com/office/drawing/2014/main" id="{38EF89A1-6F14-AA99-C7F9-1D300EAD29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138AC00-C692-B5EF-1295-FDE21C064E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7479E789-52B2-3A3B-13B5-04509A7F28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35F2E99-AF2C-7355-4264-C244E0C780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1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BB0E51-1CBA-3958-2D10-0329A41A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7160B39-792F-5079-F74D-A62B30411DEB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49858A4-23E2-3FB0-4C5B-8988E374C2CE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8158569-59C9-7B27-BB1E-08CF31B71AE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áfico 8">
            <a:extLst>
              <a:ext uri="{FF2B5EF4-FFF2-40B4-BE49-F238E27FC236}">
                <a16:creationId xmlns:a16="http://schemas.microsoft.com/office/drawing/2014/main" id="{925A6155-69E8-825F-CA51-57EB95CE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12EE936-70D4-9791-6EE4-B17275B51EFF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7FA1EC-0A09-1956-F68A-6533A9C291E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F6343D1-E8A7-9E36-3B1E-3F8DCD7F31CD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044A2EA-F3BC-D77E-2BA0-819294F06B03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09E9A0D-C3E6-ABFD-5EF9-60A19C76601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D9C78D52-4E25-5337-A9E5-9589ACFBDC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2F3ACF5-7D54-BA21-8D70-E40AA9B640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39ABE915-9ACE-5D3D-6AB1-B8CB6124C3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BFE5140-E140-52B1-99EC-FC607B7DB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213F50A1-3189-1D9D-1D9C-4F2287815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52A7AD5-2912-A3CE-D8DD-C611DCB670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919BDD3-6E28-C122-74DD-5895BA65E1C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9D2D212D-9E03-00B6-30FA-2D3F0105D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BEFBE4B-84E5-D5E9-2CC7-AC743AE2EC9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19A8AA-F8D9-9D42-1E71-FBBFF33391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824C556-2385-433E-5811-15298C0C5C91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6126D04-C3A1-55DA-21CD-11C8258598C0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647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A25487E-DC61-D270-5E82-7BFD0C37155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29" y="85701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55A6222-6A7C-01F7-24FF-82470C36D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6D872614-EB89-E144-9E4E-2D4AA73DAB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BAAF4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A108C34-0648-E57D-305C-F80A9B3BC3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7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4" y="176242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3382F-80AA-4610-2C5A-2AFF69674C92}"/>
              </a:ext>
            </a:extLst>
          </p:cNvPr>
          <p:cNvSpPr/>
          <p:nvPr userDrawn="1"/>
        </p:nvSpPr>
        <p:spPr>
          <a:xfrm flipV="1">
            <a:off x="354910" y="67432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2EB8C53-FD3A-207F-86B9-DE722CE3C6D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A88B20-DAB3-894D-0D07-E17CE6D056DE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1603AD-B1C2-8BB9-05BE-377E4B3BB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81220F-5AAB-4F21-38DD-244E6B3D7E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823BBE9-8700-9702-D663-6636AFD1B9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3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E3904-3555-453C-19AE-F7FBA67E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CFAC02-7970-BBB2-1EEA-5A784B79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12D7BD-C5A3-E677-CA50-405C4A208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F88E34-D0E7-4C09-A75A-E5A7EF82DB09}" type="datetimeFigureOut">
              <a:rPr lang="es-CO" smtClean="0"/>
              <a:t>1/03/2025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8DDEF9-8395-F500-C5F2-47DD81996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5F65E-7A25-7361-A652-F8D5CD595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98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62" r:id="rId12"/>
    <p:sldLayoutId id="2147483663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F3050-C85C-4A15-0317-7BFD84D2F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579" y="3207941"/>
            <a:ext cx="7336116" cy="1576440"/>
          </a:xfrm>
        </p:spPr>
        <p:txBody>
          <a:bodyPr>
            <a:normAutofit/>
          </a:bodyPr>
          <a:lstStyle/>
          <a:p>
            <a:r>
              <a:rPr lang="es-CO" b="0" dirty="0"/>
              <a:t>CIBERSEGURIDAD CHEVROLET</a:t>
            </a:r>
            <a:endParaRPr lang="es-CO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D08CE78-C972-4973-9A63-3E93548DE87E}"/>
              </a:ext>
            </a:extLst>
          </p:cNvPr>
          <p:cNvSpPr txBox="1">
            <a:spLocks/>
          </p:cNvSpPr>
          <p:nvPr/>
        </p:nvSpPr>
        <p:spPr>
          <a:xfrm>
            <a:off x="615579" y="4336571"/>
            <a:ext cx="7062788" cy="25063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MY. MAURICIO GOMEZ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MY. GIOVANNY FUYO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MY.  DIEGO GRANJA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MY. CARLOS REY</a:t>
            </a:r>
          </a:p>
          <a:p>
            <a:pPr marL="0" indent="0">
              <a:buNone/>
            </a:pPr>
            <a:endParaRPr lang="es-ES_trad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51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31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EE564-89CF-F4BB-7AFD-7D99EF9D5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2" y="3354667"/>
            <a:ext cx="6325906" cy="127775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50995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6B87AA2B-47C7-42C2-1FF5-AEDDF8F2DFED}"/>
              </a:ext>
            </a:extLst>
          </p:cNvPr>
          <p:cNvSpPr txBox="1">
            <a:spLocks/>
          </p:cNvSpPr>
          <p:nvPr/>
        </p:nvSpPr>
        <p:spPr>
          <a:xfrm>
            <a:off x="7763503" y="1196521"/>
            <a:ext cx="3064626" cy="794701"/>
          </a:xfrm>
          <a:prstGeom prst="rect">
            <a:avLst/>
          </a:prstGeom>
        </p:spPr>
        <p:txBody>
          <a:bodyPr anchor="b">
            <a:normAutofit fontScale="77500" lnSpcReduction="20000"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rgbClr val="50A0E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B658123-4D3F-1B9B-13F4-92C2235560A9}"/>
              </a:ext>
            </a:extLst>
          </p:cNvPr>
          <p:cNvGrpSpPr/>
          <p:nvPr/>
        </p:nvGrpSpPr>
        <p:grpSpPr>
          <a:xfrm>
            <a:off x="496649" y="2071216"/>
            <a:ext cx="530173" cy="461665"/>
            <a:chOff x="2162972" y="2222094"/>
            <a:chExt cx="530173" cy="461665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4808B6A-F6BB-A60E-6A3B-597DC93793D5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967CFA8-57BE-E456-D50E-BD3779DEEA5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01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5A2D6F9-4B0E-9BFF-76AD-35E044E159C3}"/>
              </a:ext>
            </a:extLst>
          </p:cNvPr>
          <p:cNvGrpSpPr/>
          <p:nvPr/>
        </p:nvGrpSpPr>
        <p:grpSpPr>
          <a:xfrm>
            <a:off x="496649" y="2748649"/>
            <a:ext cx="530173" cy="461665"/>
            <a:chOff x="2162972" y="2222094"/>
            <a:chExt cx="530173" cy="461665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1C8C4640-DEFF-E0E5-E229-49F70103CAD3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FEBBA14-206B-58EE-7B4C-DEE1F9ED10E6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02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61ED9-F9D3-C9A6-563C-D2E2F7B12539}"/>
              </a:ext>
            </a:extLst>
          </p:cNvPr>
          <p:cNvGrpSpPr/>
          <p:nvPr/>
        </p:nvGrpSpPr>
        <p:grpSpPr>
          <a:xfrm>
            <a:off x="496649" y="3426082"/>
            <a:ext cx="530173" cy="461665"/>
            <a:chOff x="2162972" y="2222094"/>
            <a:chExt cx="530173" cy="461665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B8D5716A-F94D-BC47-C728-50EBF0B8DAC2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209BE2E-6656-6020-54D7-C3069F00F10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03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927D687-A484-7A1A-03BE-31D98D085F7A}"/>
              </a:ext>
            </a:extLst>
          </p:cNvPr>
          <p:cNvGrpSpPr/>
          <p:nvPr/>
        </p:nvGrpSpPr>
        <p:grpSpPr>
          <a:xfrm>
            <a:off x="496649" y="4103515"/>
            <a:ext cx="530173" cy="461665"/>
            <a:chOff x="2162972" y="2222094"/>
            <a:chExt cx="530173" cy="461665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D93FB87-6B14-63E8-1AFE-AA0B67975BB4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435EAD7-D245-34EE-AE01-4075F3B97562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04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FFF340C-2CE8-040E-A355-A0DA8A210497}"/>
              </a:ext>
            </a:extLst>
          </p:cNvPr>
          <p:cNvGrpSpPr/>
          <p:nvPr/>
        </p:nvGrpSpPr>
        <p:grpSpPr>
          <a:xfrm>
            <a:off x="496649" y="4780948"/>
            <a:ext cx="530173" cy="461665"/>
            <a:chOff x="2162972" y="2222094"/>
            <a:chExt cx="530173" cy="461665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6A08ED48-4C84-CA5B-C50C-282BC189CA50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8CC414D7-E624-7F3D-6991-7079D37B6655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05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31" name="Título 1">
            <a:extLst>
              <a:ext uri="{FF2B5EF4-FFF2-40B4-BE49-F238E27FC236}">
                <a16:creationId xmlns:a16="http://schemas.microsoft.com/office/drawing/2014/main" id="{01118BDF-A3DF-6AAB-89AE-63F16AEC90FD}"/>
              </a:ext>
            </a:extLst>
          </p:cNvPr>
          <p:cNvSpPr txBox="1">
            <a:spLocks/>
          </p:cNvSpPr>
          <p:nvPr/>
        </p:nvSpPr>
        <p:spPr>
          <a:xfrm>
            <a:off x="1058720" y="2121962"/>
            <a:ext cx="6080633" cy="3941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Descripción del Escenario 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C17DB284-F1C9-2609-5957-8099C4BC066A}"/>
              </a:ext>
            </a:extLst>
          </p:cNvPr>
          <p:cNvSpPr txBox="1">
            <a:spLocks/>
          </p:cNvSpPr>
          <p:nvPr/>
        </p:nvSpPr>
        <p:spPr>
          <a:xfrm>
            <a:off x="1026822" y="2584142"/>
            <a:ext cx="7135710" cy="6281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Análisis de Riesgos Modelo STRIDE 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CF8D6418-E10B-A2BA-9C0C-F169ED7A5B93}"/>
              </a:ext>
            </a:extLst>
          </p:cNvPr>
          <p:cNvSpPr txBox="1">
            <a:spLocks/>
          </p:cNvSpPr>
          <p:nvPr/>
        </p:nvSpPr>
        <p:spPr>
          <a:xfrm>
            <a:off x="1058720" y="3437082"/>
            <a:ext cx="6959864" cy="4616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5683249F-0B96-DD29-FE3D-D62C477F38FC}"/>
              </a:ext>
            </a:extLst>
          </p:cNvPr>
          <p:cNvSpPr txBox="1">
            <a:spLocks/>
          </p:cNvSpPr>
          <p:nvPr/>
        </p:nvSpPr>
        <p:spPr>
          <a:xfrm>
            <a:off x="995965" y="3424110"/>
            <a:ext cx="6502664" cy="4616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Implementación del SGSI Según la ISO/IEC 27001</a:t>
            </a: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F0B506E5-0E8B-F9C5-8F31-79A2784E9B27}"/>
              </a:ext>
            </a:extLst>
          </p:cNvPr>
          <p:cNvSpPr txBox="1">
            <a:spLocks/>
          </p:cNvSpPr>
          <p:nvPr/>
        </p:nvSpPr>
        <p:spPr>
          <a:xfrm>
            <a:off x="964067" y="4122647"/>
            <a:ext cx="7504436" cy="461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MX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Diseño de Controles de Seguridad  </a:t>
            </a:r>
            <a:endParaRPr lang="es-CO" sz="22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CF3AD515-BA35-21B0-2E61-C43B82771130}"/>
              </a:ext>
            </a:extLst>
          </p:cNvPr>
          <p:cNvSpPr txBox="1">
            <a:spLocks/>
          </p:cNvSpPr>
          <p:nvPr/>
        </p:nvSpPr>
        <p:spPr>
          <a:xfrm>
            <a:off x="995965" y="4805164"/>
            <a:ext cx="6470765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MX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Conclusiones y Recomendaciones </a:t>
            </a:r>
            <a:endParaRPr lang="es-CO" sz="22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001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89BC9-32EF-C526-A577-34365590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7" y="224455"/>
            <a:ext cx="9026075" cy="831935"/>
          </a:xfrm>
        </p:spPr>
        <p:txBody>
          <a:bodyPr/>
          <a:lstStyle/>
          <a:p>
            <a:r>
              <a:rPr lang="es-CO" dirty="0"/>
              <a:t>DESCRIPCIÓN DEL ESCENARIO </a:t>
            </a:r>
          </a:p>
        </p:txBody>
      </p:sp>
      <p:sp>
        <p:nvSpPr>
          <p:cNvPr id="68" name="TextBox 9">
            <a:extLst>
              <a:ext uri="{FF2B5EF4-FFF2-40B4-BE49-F238E27FC236}">
                <a16:creationId xmlns:a16="http://schemas.microsoft.com/office/drawing/2014/main" id="{7C7367C6-9C34-2A84-E443-E9EFAB2D875F}"/>
              </a:ext>
            </a:extLst>
          </p:cNvPr>
          <p:cNvSpPr txBox="1"/>
          <p:nvPr/>
        </p:nvSpPr>
        <p:spPr>
          <a:xfrm>
            <a:off x="911072" y="5267046"/>
            <a:ext cx="210263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Working Capital</a:t>
            </a:r>
          </a:p>
        </p:txBody>
      </p:sp>
      <p:sp>
        <p:nvSpPr>
          <p:cNvPr id="69" name="TextBox 10">
            <a:extLst>
              <a:ext uri="{FF2B5EF4-FFF2-40B4-BE49-F238E27FC236}">
                <a16:creationId xmlns:a16="http://schemas.microsoft.com/office/drawing/2014/main" id="{736C7A2D-43A9-B108-A46F-60E2C479F629}"/>
              </a:ext>
            </a:extLst>
          </p:cNvPr>
          <p:cNvSpPr txBox="1"/>
          <p:nvPr/>
        </p:nvSpPr>
        <p:spPr>
          <a:xfrm>
            <a:off x="287389" y="6467543"/>
            <a:ext cx="31047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RELOJES – EDIFICIOS –SALUD – CASAS </a:t>
            </a:r>
          </a:p>
        </p:txBody>
      </p:sp>
      <p:sp>
        <p:nvSpPr>
          <p:cNvPr id="70" name="TextBox 11">
            <a:extLst>
              <a:ext uri="{FF2B5EF4-FFF2-40B4-BE49-F238E27FC236}">
                <a16:creationId xmlns:a16="http://schemas.microsoft.com/office/drawing/2014/main" id="{0A05A3C6-DF40-8B17-FF54-E6775A2E5636}"/>
              </a:ext>
            </a:extLst>
          </p:cNvPr>
          <p:cNvSpPr txBox="1"/>
          <p:nvPr/>
        </p:nvSpPr>
        <p:spPr>
          <a:xfrm>
            <a:off x="2864852" y="5267046"/>
            <a:ext cx="12717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$34,000</a:t>
            </a:r>
          </a:p>
        </p:txBody>
      </p:sp>
      <p:sp>
        <p:nvSpPr>
          <p:cNvPr id="71" name="TextBox 12">
            <a:extLst>
              <a:ext uri="{FF2B5EF4-FFF2-40B4-BE49-F238E27FC236}">
                <a16:creationId xmlns:a16="http://schemas.microsoft.com/office/drawing/2014/main" id="{2CAFBB20-0FE5-C8A2-2AAD-519374E12FAB}"/>
              </a:ext>
            </a:extLst>
          </p:cNvPr>
          <p:cNvSpPr txBox="1"/>
          <p:nvPr/>
        </p:nvSpPr>
        <p:spPr>
          <a:xfrm>
            <a:off x="2864851" y="5664518"/>
            <a:ext cx="71746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2,10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3734F2-40A2-4A8E-9DDE-153AE63AD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393" y="1034031"/>
            <a:ext cx="4022215" cy="495496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42D0ADC1-674F-4539-9A0E-C375E2B3E265}"/>
              </a:ext>
            </a:extLst>
          </p:cNvPr>
          <p:cNvSpPr txBox="1">
            <a:spLocks/>
          </p:cNvSpPr>
          <p:nvPr/>
        </p:nvSpPr>
        <p:spPr>
          <a:xfrm>
            <a:off x="205288" y="1186058"/>
            <a:ext cx="6269333" cy="831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s-CO" sz="2400" dirty="0"/>
              <a:t>Digitalización y Tecnologías Implementadas </a:t>
            </a:r>
          </a:p>
          <a:p>
            <a:endParaRPr lang="es-CO" sz="24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5C355F8-8746-439A-8891-BF1BA4C149DD}"/>
              </a:ext>
            </a:extLst>
          </p:cNvPr>
          <p:cNvSpPr/>
          <p:nvPr/>
        </p:nvSpPr>
        <p:spPr>
          <a:xfrm>
            <a:off x="205288" y="2567800"/>
            <a:ext cx="1371600" cy="894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INTERNET DE LAS COSAS </a:t>
            </a:r>
            <a:r>
              <a:rPr lang="es-CO" dirty="0" err="1"/>
              <a:t>IoT</a:t>
            </a:r>
            <a:endParaRPr lang="es-CO" dirty="0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8BD7CD66-52A7-4BB8-87D2-C627E4E00A45}"/>
              </a:ext>
            </a:extLst>
          </p:cNvPr>
          <p:cNvSpPr/>
          <p:nvPr/>
        </p:nvSpPr>
        <p:spPr>
          <a:xfrm>
            <a:off x="512478" y="3606648"/>
            <a:ext cx="508582" cy="8518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73266FE-3007-4528-A47F-F1661CF76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" y="4603031"/>
            <a:ext cx="1727993" cy="1847381"/>
          </a:xfrm>
          <a:prstGeom prst="rect">
            <a:avLst/>
          </a:prstGeom>
        </p:spPr>
      </p:pic>
      <p:sp>
        <p:nvSpPr>
          <p:cNvPr id="11" name="Signo más 10">
            <a:extLst>
              <a:ext uri="{FF2B5EF4-FFF2-40B4-BE49-F238E27FC236}">
                <a16:creationId xmlns:a16="http://schemas.microsoft.com/office/drawing/2014/main" id="{ECAC5327-8CB3-4C01-A3F5-A33D1683235A}"/>
              </a:ext>
            </a:extLst>
          </p:cNvPr>
          <p:cNvSpPr/>
          <p:nvPr/>
        </p:nvSpPr>
        <p:spPr>
          <a:xfrm>
            <a:off x="1637926" y="2777005"/>
            <a:ext cx="648929" cy="70202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6AB2C4B-A472-420B-9B35-C88B90CB95A6}"/>
              </a:ext>
            </a:extLst>
          </p:cNvPr>
          <p:cNvSpPr/>
          <p:nvPr/>
        </p:nvSpPr>
        <p:spPr>
          <a:xfrm>
            <a:off x="2347892" y="2617186"/>
            <a:ext cx="1788685" cy="894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Ataques a Infraestructura de producción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064ED61-E71B-41C9-BD16-F2639916E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865" y="4516693"/>
            <a:ext cx="2561566" cy="1716150"/>
          </a:xfrm>
          <a:prstGeom prst="rect">
            <a:avLst/>
          </a:prstGeom>
        </p:spPr>
      </p:pic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B98EACB9-8C12-4342-A6C3-70B792BF4155}"/>
              </a:ext>
            </a:extLst>
          </p:cNvPr>
          <p:cNvSpPr/>
          <p:nvPr/>
        </p:nvSpPr>
        <p:spPr>
          <a:xfrm>
            <a:off x="2824406" y="3641184"/>
            <a:ext cx="508582" cy="8518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347A76C7-D2BD-433C-A559-20E4BA530377}"/>
              </a:ext>
            </a:extLst>
          </p:cNvPr>
          <p:cNvSpPr txBox="1"/>
          <p:nvPr/>
        </p:nvSpPr>
        <p:spPr>
          <a:xfrm>
            <a:off x="4385185" y="5487857"/>
            <a:ext cx="210263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 DE CREDENCIALES  </a:t>
            </a:r>
          </a:p>
        </p:txBody>
      </p:sp>
      <p:sp>
        <p:nvSpPr>
          <p:cNvPr id="23" name="Signo más 22">
            <a:extLst>
              <a:ext uri="{FF2B5EF4-FFF2-40B4-BE49-F238E27FC236}">
                <a16:creationId xmlns:a16="http://schemas.microsoft.com/office/drawing/2014/main" id="{0EDAAB8E-54BE-4969-882B-EE492A25570E}"/>
              </a:ext>
            </a:extLst>
          </p:cNvPr>
          <p:cNvSpPr/>
          <p:nvPr/>
        </p:nvSpPr>
        <p:spPr>
          <a:xfrm>
            <a:off x="4295431" y="2755183"/>
            <a:ext cx="648929" cy="70202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9CD72BFD-F59E-40FC-B81D-4A0A0CCA6FE6}"/>
              </a:ext>
            </a:extLst>
          </p:cNvPr>
          <p:cNvSpPr txBox="1"/>
          <p:nvPr/>
        </p:nvSpPr>
        <p:spPr>
          <a:xfrm>
            <a:off x="2700009" y="2127381"/>
            <a:ext cx="13715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AMENAZAS 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9240655-E091-44A9-B723-B55F0DB59279}"/>
              </a:ext>
            </a:extLst>
          </p:cNvPr>
          <p:cNvSpPr/>
          <p:nvPr/>
        </p:nvSpPr>
        <p:spPr>
          <a:xfrm>
            <a:off x="5190168" y="2617186"/>
            <a:ext cx="2787113" cy="2180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es-CO" dirty="0"/>
              <a:t>Interrupción de cadena de suministro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s-CO" dirty="0"/>
              <a:t>Brechas de seguridad en Vehículos Conectados 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s-CO" dirty="0"/>
              <a:t>Filtración de Datos Confidenciales </a:t>
            </a:r>
          </a:p>
        </p:txBody>
      </p:sp>
    </p:spTree>
    <p:extLst>
      <p:ext uri="{BB962C8B-B14F-4D97-AF65-F5344CB8AC3E}">
        <p14:creationId xmlns:p14="http://schemas.microsoft.com/office/powerpoint/2010/main" val="2528218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ángulo 118">
            <a:extLst>
              <a:ext uri="{FF2B5EF4-FFF2-40B4-BE49-F238E27FC236}">
                <a16:creationId xmlns:a16="http://schemas.microsoft.com/office/drawing/2014/main" id="{84E9262A-1971-489A-9521-731E47440D83}"/>
              </a:ext>
            </a:extLst>
          </p:cNvPr>
          <p:cNvSpPr/>
          <p:nvPr/>
        </p:nvSpPr>
        <p:spPr>
          <a:xfrm>
            <a:off x="-71426" y="-255350"/>
            <a:ext cx="12191999" cy="6679366"/>
          </a:xfrm>
          <a:prstGeom prst="rect">
            <a:avLst/>
          </a:prstGeom>
          <a:blipFill dpi="0" rotWithShape="1">
            <a:blip r:embed="rId2">
              <a:alphaModFix amt="24000"/>
              <a:duotone>
                <a:prstClr val="black"/>
                <a:srgbClr val="44546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	Zero Trust</a:t>
            </a:r>
          </a:p>
        </p:txBody>
      </p:sp>
      <p:pic>
        <p:nvPicPr>
          <p:cNvPr id="197" name="Imagen 196">
            <a:extLst>
              <a:ext uri="{FF2B5EF4-FFF2-40B4-BE49-F238E27FC236}">
                <a16:creationId xmlns:a16="http://schemas.microsoft.com/office/drawing/2014/main" id="{426225C3-F678-4EEC-9961-4EA980839E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41907" y="958352"/>
            <a:ext cx="11830173" cy="58304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1601C87-E075-4790-A596-9D1213BFA9D7}"/>
              </a:ext>
            </a:extLst>
          </p:cNvPr>
          <p:cNvSpPr/>
          <p:nvPr/>
        </p:nvSpPr>
        <p:spPr>
          <a:xfrm>
            <a:off x="2409383" y="1162023"/>
            <a:ext cx="5066949" cy="5087519"/>
          </a:xfrm>
          <a:prstGeom prst="rect">
            <a:avLst/>
          </a:prstGeom>
          <a:solidFill>
            <a:srgbClr val="99FF99">
              <a:alpha val="35000"/>
            </a:srgbClr>
          </a:solidFill>
          <a:ln>
            <a:solidFill>
              <a:srgbClr val="99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7EE2356-50C6-43BF-B455-C548C7021B04}"/>
              </a:ext>
            </a:extLst>
          </p:cNvPr>
          <p:cNvSpPr/>
          <p:nvPr/>
        </p:nvSpPr>
        <p:spPr>
          <a:xfrm>
            <a:off x="4406185" y="6170854"/>
            <a:ext cx="2280539" cy="146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Marcador de número de diapositiva 1">
            <a:extLst>
              <a:ext uri="{FF2B5EF4-FFF2-40B4-BE49-F238E27FC236}">
                <a16:creationId xmlns:a16="http://schemas.microsoft.com/office/drawing/2014/main" id="{D537AF57-8193-4B14-86DA-8855FCB1E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0435" y="641615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D3E964F-1031-4382-A3CE-F70FD3F926A6}"/>
              </a:ext>
            </a:extLst>
          </p:cNvPr>
          <p:cNvGrpSpPr/>
          <p:nvPr/>
        </p:nvGrpSpPr>
        <p:grpSpPr>
          <a:xfrm>
            <a:off x="3763203" y="1345250"/>
            <a:ext cx="3750570" cy="5328153"/>
            <a:chOff x="843023" y="265414"/>
            <a:chExt cx="4585660" cy="6570464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852CF60E-07F8-4F96-B6E5-36E4D2BE8577}"/>
                </a:ext>
              </a:extLst>
            </p:cNvPr>
            <p:cNvSpPr/>
            <p:nvPr/>
          </p:nvSpPr>
          <p:spPr>
            <a:xfrm>
              <a:off x="1850251" y="5273777"/>
              <a:ext cx="2514486" cy="1562101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  <a:scene3d>
              <a:camera prst="orthographicFront">
                <a:rot lat="16499984" lon="0" rev="0"/>
              </a:camera>
              <a:lightRig rig="threePt" dir="t"/>
            </a:scene3d>
            <a:sp3d extrusionH="247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BD8331CC-5F0E-4F64-A539-297F32D0CF25}"/>
                </a:ext>
              </a:extLst>
            </p:cNvPr>
            <p:cNvSpPr/>
            <p:nvPr/>
          </p:nvSpPr>
          <p:spPr>
            <a:xfrm>
              <a:off x="2686989" y="5960862"/>
              <a:ext cx="960554" cy="663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B0092FBF-D980-4785-9CEB-AF4CF6E2F365}"/>
                </a:ext>
              </a:extLst>
            </p:cNvPr>
            <p:cNvSpPr/>
            <p:nvPr/>
          </p:nvSpPr>
          <p:spPr>
            <a:xfrm>
              <a:off x="1889628" y="3112012"/>
              <a:ext cx="2514485" cy="156210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orthographicFront">
                <a:rot lat="16499984" lon="0" rev="0"/>
              </a:camera>
              <a:lightRig rig="threePt" dir="t"/>
            </a:scene3d>
            <a:sp3d extrusionH="247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orma libre 36">
              <a:extLst>
                <a:ext uri="{FF2B5EF4-FFF2-40B4-BE49-F238E27FC236}">
                  <a16:creationId xmlns:a16="http://schemas.microsoft.com/office/drawing/2014/main" id="{B38282FB-599B-4933-9D4A-C18024B7EB7F}"/>
                </a:ext>
              </a:extLst>
            </p:cNvPr>
            <p:cNvSpPr/>
            <p:nvPr/>
          </p:nvSpPr>
          <p:spPr>
            <a:xfrm>
              <a:off x="2811353" y="3085520"/>
              <a:ext cx="618423" cy="752147"/>
            </a:xfrm>
            <a:custGeom>
              <a:avLst/>
              <a:gdLst>
                <a:gd name="connsiteX0" fmla="*/ 127001 w 254002"/>
                <a:gd name="connsiteY0" fmla="*/ 0 h 2429621"/>
                <a:gd name="connsiteX1" fmla="*/ 254002 w 254002"/>
                <a:gd name="connsiteY1" fmla="*/ 127001 h 2429621"/>
                <a:gd name="connsiteX2" fmla="*/ 254002 w 254002"/>
                <a:gd name="connsiteY2" fmla="*/ 2423274 h 2429621"/>
                <a:gd name="connsiteX3" fmla="*/ 136991 w 254002"/>
                <a:gd name="connsiteY3" fmla="*/ 2429621 h 2429621"/>
                <a:gd name="connsiteX4" fmla="*/ 0 w 254002"/>
                <a:gd name="connsiteY4" fmla="*/ 2422191 h 2429621"/>
                <a:gd name="connsiteX5" fmla="*/ 0 w 254002"/>
                <a:gd name="connsiteY5" fmla="*/ 127001 h 2429621"/>
                <a:gd name="connsiteX6" fmla="*/ 127001 w 254002"/>
                <a:gd name="connsiteY6" fmla="*/ 0 h 242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002" h="2429621">
                  <a:moveTo>
                    <a:pt x="127001" y="0"/>
                  </a:moveTo>
                  <a:cubicBezTo>
                    <a:pt x="197142" y="0"/>
                    <a:pt x="254002" y="56860"/>
                    <a:pt x="254002" y="127001"/>
                  </a:cubicBezTo>
                  <a:lnTo>
                    <a:pt x="254002" y="2423274"/>
                  </a:lnTo>
                  <a:lnTo>
                    <a:pt x="136991" y="2429621"/>
                  </a:lnTo>
                  <a:lnTo>
                    <a:pt x="0" y="2422191"/>
                  </a:lnTo>
                  <a:lnTo>
                    <a:pt x="0" y="127001"/>
                  </a:lnTo>
                  <a:cubicBezTo>
                    <a:pt x="0" y="56860"/>
                    <a:pt x="56860" y="0"/>
                    <a:pt x="127001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extrusionH="24765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EACA5C2F-C3AE-4843-8BE7-F4EFF436587F}"/>
                </a:ext>
              </a:extLst>
            </p:cNvPr>
            <p:cNvSpPr/>
            <p:nvPr/>
          </p:nvSpPr>
          <p:spPr>
            <a:xfrm>
              <a:off x="1889628" y="1996638"/>
              <a:ext cx="2514485" cy="15621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16499984" lon="0" rev="0"/>
              </a:camera>
              <a:lightRig rig="threePt" dir="t"/>
            </a:scene3d>
            <a:sp3d extrusionH="247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63FA92F1-B44A-46AA-A0C0-D7506DE4FF91}"/>
                </a:ext>
              </a:extLst>
            </p:cNvPr>
            <p:cNvSpPr/>
            <p:nvPr/>
          </p:nvSpPr>
          <p:spPr>
            <a:xfrm>
              <a:off x="2686989" y="2759020"/>
              <a:ext cx="960553" cy="663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orma libre 41">
              <a:extLst>
                <a:ext uri="{FF2B5EF4-FFF2-40B4-BE49-F238E27FC236}">
                  <a16:creationId xmlns:a16="http://schemas.microsoft.com/office/drawing/2014/main" id="{E5CE3624-BEC8-4784-8177-8753BADB48ED}"/>
                </a:ext>
              </a:extLst>
            </p:cNvPr>
            <p:cNvSpPr/>
            <p:nvPr/>
          </p:nvSpPr>
          <p:spPr>
            <a:xfrm>
              <a:off x="2850173" y="1786009"/>
              <a:ext cx="593394" cy="1004896"/>
            </a:xfrm>
            <a:custGeom>
              <a:avLst/>
              <a:gdLst>
                <a:gd name="connsiteX0" fmla="*/ 0 w 254002"/>
                <a:gd name="connsiteY0" fmla="*/ 0 h 1348216"/>
                <a:gd name="connsiteX1" fmla="*/ 254002 w 254002"/>
                <a:gd name="connsiteY1" fmla="*/ 0 h 1348216"/>
                <a:gd name="connsiteX2" fmla="*/ 254002 w 254002"/>
                <a:gd name="connsiteY2" fmla="*/ 1341869 h 1348216"/>
                <a:gd name="connsiteX3" fmla="*/ 136991 w 254002"/>
                <a:gd name="connsiteY3" fmla="*/ 1348216 h 1348216"/>
                <a:gd name="connsiteX4" fmla="*/ 0 w 254002"/>
                <a:gd name="connsiteY4" fmla="*/ 1340786 h 134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002" h="1348216">
                  <a:moveTo>
                    <a:pt x="0" y="0"/>
                  </a:moveTo>
                  <a:lnTo>
                    <a:pt x="254002" y="0"/>
                  </a:lnTo>
                  <a:lnTo>
                    <a:pt x="254002" y="1341869"/>
                  </a:lnTo>
                  <a:lnTo>
                    <a:pt x="136991" y="1348216"/>
                  </a:lnTo>
                  <a:lnTo>
                    <a:pt x="0" y="1340786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extrusionH="24765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404CCC3E-31C4-4726-9297-0B40BAB41624}"/>
                </a:ext>
              </a:extLst>
            </p:cNvPr>
            <p:cNvSpPr/>
            <p:nvPr/>
          </p:nvSpPr>
          <p:spPr>
            <a:xfrm>
              <a:off x="1867592" y="661223"/>
              <a:ext cx="2514485" cy="156210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scene3d>
              <a:camera prst="orthographicFront">
                <a:rot lat="16499984" lon="0" rev="0"/>
              </a:camera>
              <a:lightRig rig="threePt" dir="t"/>
            </a:scene3d>
            <a:sp3d extrusionH="247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8E8B9754-3E1D-49D1-B968-223AB600F060}"/>
                </a:ext>
              </a:extLst>
            </p:cNvPr>
            <p:cNvSpPr/>
            <p:nvPr/>
          </p:nvSpPr>
          <p:spPr>
            <a:xfrm>
              <a:off x="2686989" y="265414"/>
              <a:ext cx="960554" cy="663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69A83344-6CE5-4FBB-BCE8-8666BBEDA655}"/>
                </a:ext>
              </a:extLst>
            </p:cNvPr>
            <p:cNvSpPr txBox="1"/>
            <p:nvPr/>
          </p:nvSpPr>
          <p:spPr>
            <a:xfrm>
              <a:off x="1728928" y="5948020"/>
              <a:ext cx="2870469" cy="276999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Modelo STRIDE </a:t>
              </a:r>
              <a:endParaRPr lang="es-ES" sz="1050" b="1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Aplicado a Chevrolet .</a:t>
              </a:r>
              <a:endParaRPr kumimoji="0" lang="es-CO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E948FA16-60C2-401D-836E-A65346651F0A}"/>
                </a:ext>
              </a:extLst>
            </p:cNvPr>
            <p:cNvSpPr txBox="1"/>
            <p:nvPr/>
          </p:nvSpPr>
          <p:spPr>
            <a:xfrm>
              <a:off x="1728928" y="4022766"/>
              <a:ext cx="2870469" cy="140757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050" b="1" dirty="0">
                  <a:solidFill>
                    <a:prstClr val="white"/>
                  </a:solidFill>
                  <a:latin typeface="Calibri" panose="020F0502020204030204"/>
                </a:rPr>
                <a:t>Falta de Registros Fiables</a:t>
              </a:r>
              <a:r>
                <a:rPr kumimoji="0" lang="es-E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</a:t>
              </a:r>
              <a:endParaRPr kumimoji="0" lang="es-CO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FA73471F-E241-4D26-A05D-9EB2B4F1E364}"/>
                </a:ext>
              </a:extLst>
            </p:cNvPr>
            <p:cNvSpPr txBox="1"/>
            <p:nvPr/>
          </p:nvSpPr>
          <p:spPr>
            <a:xfrm>
              <a:off x="1784015" y="2733213"/>
              <a:ext cx="2860436" cy="316684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Filtración de Diseños de Chevrolet.</a:t>
              </a:r>
            </a:p>
          </p:txBody>
        </p: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8674CDE5-4A94-48CC-A78F-998F186DD035}"/>
                </a:ext>
              </a:extLst>
            </p:cNvPr>
            <p:cNvCxnSpPr/>
            <p:nvPr/>
          </p:nvCxnSpPr>
          <p:spPr>
            <a:xfrm>
              <a:off x="4404114" y="2304264"/>
              <a:ext cx="1024569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2F58F18-6706-48C0-8ECF-9F79666B3D88}"/>
                </a:ext>
              </a:extLst>
            </p:cNvPr>
            <p:cNvSpPr txBox="1"/>
            <p:nvPr/>
          </p:nvSpPr>
          <p:spPr>
            <a:xfrm>
              <a:off x="3274691" y="1926187"/>
              <a:ext cx="1292607" cy="683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CO" sz="1000" b="1" dirty="0">
                  <a:solidFill>
                    <a:srgbClr val="44546A">
                      <a:lumMod val="75000"/>
                    </a:srgbClr>
                  </a:solidFill>
                  <a:latin typeface="Calibri" panose="020F0502020204030204"/>
                </a:rPr>
                <a:t>Divulgación de Información Confidencial </a:t>
              </a:r>
              <a:r>
                <a:rPr kumimoji="0" lang="es-CO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66B34E80-3BB2-4EAC-833B-CF9AC058E538}"/>
                </a:ext>
              </a:extLst>
            </p:cNvPr>
            <p:cNvCxnSpPr/>
            <p:nvPr/>
          </p:nvCxnSpPr>
          <p:spPr>
            <a:xfrm rot="10800000">
              <a:off x="843023" y="2304264"/>
              <a:ext cx="1024569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9FE099F1-18C7-48C2-9626-29620D7035F9}"/>
                </a:ext>
              </a:extLst>
            </p:cNvPr>
            <p:cNvCxnSpPr/>
            <p:nvPr/>
          </p:nvCxnSpPr>
          <p:spPr>
            <a:xfrm>
              <a:off x="4404114" y="398346"/>
              <a:ext cx="1024569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00A30F37-F1FC-43A9-B31A-3D5AACD9FF91}"/>
                </a:ext>
              </a:extLst>
            </p:cNvPr>
            <p:cNvCxnSpPr/>
            <p:nvPr/>
          </p:nvCxnSpPr>
          <p:spPr>
            <a:xfrm rot="10800000">
              <a:off x="843023" y="398346"/>
              <a:ext cx="1024569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BC8E6729-2949-4E5A-8DF7-8204211EBF5A}"/>
                </a:ext>
              </a:extLst>
            </p:cNvPr>
            <p:cNvCxnSpPr/>
            <p:nvPr/>
          </p:nvCxnSpPr>
          <p:spPr>
            <a:xfrm>
              <a:off x="4404114" y="4221199"/>
              <a:ext cx="1024569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5AF98329-2F51-4C5C-B516-8D0820B61C89}"/>
                </a:ext>
              </a:extLst>
            </p:cNvPr>
            <p:cNvCxnSpPr/>
            <p:nvPr/>
          </p:nvCxnSpPr>
          <p:spPr>
            <a:xfrm rot="10800000">
              <a:off x="843023" y="4221199"/>
              <a:ext cx="1024569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9FB9B99D-62CF-490A-8D01-B0427522373E}"/>
                </a:ext>
              </a:extLst>
            </p:cNvPr>
            <p:cNvCxnSpPr/>
            <p:nvPr/>
          </p:nvCxnSpPr>
          <p:spPr>
            <a:xfrm>
              <a:off x="4404114" y="6105083"/>
              <a:ext cx="1024569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1D5AACC5-185E-4FC1-B5D8-795F32480859}"/>
                </a:ext>
              </a:extLst>
            </p:cNvPr>
            <p:cNvCxnSpPr/>
            <p:nvPr/>
          </p:nvCxnSpPr>
          <p:spPr>
            <a:xfrm rot="10800000">
              <a:off x="843023" y="6105083"/>
              <a:ext cx="1024569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orma libre 34">
              <a:extLst>
                <a:ext uri="{FF2B5EF4-FFF2-40B4-BE49-F238E27FC236}">
                  <a16:creationId xmlns:a16="http://schemas.microsoft.com/office/drawing/2014/main" id="{45204612-02A1-4D73-A554-3270FE2214DB}"/>
                </a:ext>
              </a:extLst>
            </p:cNvPr>
            <p:cNvSpPr/>
            <p:nvPr/>
          </p:nvSpPr>
          <p:spPr>
            <a:xfrm>
              <a:off x="2850173" y="4271908"/>
              <a:ext cx="593394" cy="880438"/>
            </a:xfrm>
            <a:custGeom>
              <a:avLst/>
              <a:gdLst>
                <a:gd name="connsiteX0" fmla="*/ 0 w 254002"/>
                <a:gd name="connsiteY0" fmla="*/ 0 h 1348216"/>
                <a:gd name="connsiteX1" fmla="*/ 254002 w 254002"/>
                <a:gd name="connsiteY1" fmla="*/ 0 h 1348216"/>
                <a:gd name="connsiteX2" fmla="*/ 254002 w 254002"/>
                <a:gd name="connsiteY2" fmla="*/ 1341869 h 1348216"/>
                <a:gd name="connsiteX3" fmla="*/ 136991 w 254002"/>
                <a:gd name="connsiteY3" fmla="*/ 1348216 h 1348216"/>
                <a:gd name="connsiteX4" fmla="*/ 0 w 254002"/>
                <a:gd name="connsiteY4" fmla="*/ 1340786 h 134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002" h="1348216">
                  <a:moveTo>
                    <a:pt x="0" y="0"/>
                  </a:moveTo>
                  <a:lnTo>
                    <a:pt x="254002" y="0"/>
                  </a:lnTo>
                  <a:lnTo>
                    <a:pt x="254002" y="1341869"/>
                  </a:lnTo>
                  <a:lnTo>
                    <a:pt x="136991" y="1348216"/>
                  </a:lnTo>
                  <a:lnTo>
                    <a:pt x="0" y="1340786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extrusionH="24765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F2D4305-76C3-4E59-BE51-7FD8D41DA99D}"/>
              </a:ext>
            </a:extLst>
          </p:cNvPr>
          <p:cNvSpPr txBox="1"/>
          <p:nvPr/>
        </p:nvSpPr>
        <p:spPr>
          <a:xfrm>
            <a:off x="2265836" y="109445"/>
            <a:ext cx="68335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s-E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nálisis</a:t>
            </a: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de riesgos, se proponen las siguientes medidas de mitigación.</a:t>
            </a:r>
            <a:endParaRPr kumimoji="0" lang="es-CO" sz="28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Elipse 155">
            <a:extLst>
              <a:ext uri="{FF2B5EF4-FFF2-40B4-BE49-F238E27FC236}">
                <a16:creationId xmlns:a16="http://schemas.microsoft.com/office/drawing/2014/main" id="{2555EA0B-51E3-4211-97D6-F2E63AB5B8BB}"/>
              </a:ext>
            </a:extLst>
          </p:cNvPr>
          <p:cNvSpPr/>
          <p:nvPr/>
        </p:nvSpPr>
        <p:spPr>
          <a:xfrm>
            <a:off x="5203035" y="4211533"/>
            <a:ext cx="771532" cy="532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9CE109E3-5777-49AA-86FB-2829F41E977C}"/>
              </a:ext>
            </a:extLst>
          </p:cNvPr>
          <p:cNvSpPr/>
          <p:nvPr/>
        </p:nvSpPr>
        <p:spPr>
          <a:xfrm>
            <a:off x="4575980" y="4563685"/>
            <a:ext cx="2019673" cy="1254703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16499984" lon="0" rev="0"/>
            </a:camera>
            <a:lightRig rig="threePt" dir="t"/>
          </a:scene3d>
          <a:sp3d extrusionH="2476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Elipse 161">
            <a:extLst>
              <a:ext uri="{FF2B5EF4-FFF2-40B4-BE49-F238E27FC236}">
                <a16:creationId xmlns:a16="http://schemas.microsoft.com/office/drawing/2014/main" id="{F7026869-DBF1-45BA-9522-2EF957489885}"/>
              </a:ext>
            </a:extLst>
          </p:cNvPr>
          <p:cNvSpPr/>
          <p:nvPr/>
        </p:nvSpPr>
        <p:spPr>
          <a:xfrm>
            <a:off x="5201969" y="5141906"/>
            <a:ext cx="771532" cy="532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Forma libre 34">
            <a:extLst>
              <a:ext uri="{FF2B5EF4-FFF2-40B4-BE49-F238E27FC236}">
                <a16:creationId xmlns:a16="http://schemas.microsoft.com/office/drawing/2014/main" id="{BF4980A3-995D-4BBA-923A-B3EB7028E5A2}"/>
              </a:ext>
            </a:extLst>
          </p:cNvPr>
          <p:cNvSpPr/>
          <p:nvPr/>
        </p:nvSpPr>
        <p:spPr>
          <a:xfrm>
            <a:off x="5377389" y="5496295"/>
            <a:ext cx="476623" cy="458812"/>
          </a:xfrm>
          <a:custGeom>
            <a:avLst/>
            <a:gdLst>
              <a:gd name="connsiteX0" fmla="*/ 0 w 254002"/>
              <a:gd name="connsiteY0" fmla="*/ 0 h 1348216"/>
              <a:gd name="connsiteX1" fmla="*/ 254002 w 254002"/>
              <a:gd name="connsiteY1" fmla="*/ 0 h 1348216"/>
              <a:gd name="connsiteX2" fmla="*/ 254002 w 254002"/>
              <a:gd name="connsiteY2" fmla="*/ 1341869 h 1348216"/>
              <a:gd name="connsiteX3" fmla="*/ 136991 w 254002"/>
              <a:gd name="connsiteY3" fmla="*/ 1348216 h 1348216"/>
              <a:gd name="connsiteX4" fmla="*/ 0 w 254002"/>
              <a:gd name="connsiteY4" fmla="*/ 1340786 h 134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2" h="1348216">
                <a:moveTo>
                  <a:pt x="0" y="0"/>
                </a:moveTo>
                <a:lnTo>
                  <a:pt x="254002" y="0"/>
                </a:lnTo>
                <a:lnTo>
                  <a:pt x="254002" y="1341869"/>
                </a:lnTo>
                <a:lnTo>
                  <a:pt x="136991" y="1348216"/>
                </a:lnTo>
                <a:lnTo>
                  <a:pt x="0" y="13407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 extrusionH="2476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CuadroTexto 164">
            <a:extLst>
              <a:ext uri="{FF2B5EF4-FFF2-40B4-BE49-F238E27FC236}">
                <a16:creationId xmlns:a16="http://schemas.microsoft.com/office/drawing/2014/main" id="{2AA00513-0974-442A-AD71-530D9BB61685}"/>
              </a:ext>
            </a:extLst>
          </p:cNvPr>
          <p:cNvSpPr txBox="1"/>
          <p:nvPr/>
        </p:nvSpPr>
        <p:spPr>
          <a:xfrm>
            <a:off x="5678752" y="3647032"/>
            <a:ext cx="1395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000" b="1" dirty="0" err="1">
                <a:solidFill>
                  <a:srgbClr val="FF0000"/>
                </a:solidFill>
                <a:latin typeface="Calibri" panose="020F0502020204030204"/>
              </a:rPr>
              <a:t>Repudiation</a:t>
            </a:r>
            <a:r>
              <a:rPr lang="es-CO" sz="1000" b="1" dirty="0">
                <a:solidFill>
                  <a:srgbClr val="FF0000"/>
                </a:solidFill>
                <a:latin typeface="Calibri" panose="020F0502020204030204"/>
              </a:rPr>
              <a:t> </a:t>
            </a:r>
            <a:endParaRPr kumimoji="0" lang="es-CO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6" name="CuadroTexto 165">
            <a:extLst>
              <a:ext uri="{FF2B5EF4-FFF2-40B4-BE49-F238E27FC236}">
                <a16:creationId xmlns:a16="http://schemas.microsoft.com/office/drawing/2014/main" id="{B45CBF2A-75D6-498E-B5CC-1D2D1750FFDA}"/>
              </a:ext>
            </a:extLst>
          </p:cNvPr>
          <p:cNvSpPr txBox="1"/>
          <p:nvPr/>
        </p:nvSpPr>
        <p:spPr>
          <a:xfrm>
            <a:off x="5570140" y="3810489"/>
            <a:ext cx="15896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100" b="1" dirty="0">
                <a:solidFill>
                  <a:srgbClr val="44546A">
                    <a:lumMod val="75000"/>
                  </a:srgbClr>
                </a:solidFill>
                <a:latin typeface="Calibri" panose="020F0502020204030204"/>
              </a:rPr>
              <a:t>Repudio 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100" b="1" dirty="0">
                <a:solidFill>
                  <a:srgbClr val="44546A">
                    <a:lumMod val="75000"/>
                  </a:srgbClr>
                </a:solidFill>
                <a:latin typeface="Calibri" panose="020F0502020204030204"/>
              </a:rPr>
              <a:t>Acciones </a:t>
            </a:r>
            <a:endParaRPr kumimoji="0" lang="es-CO" sz="11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CuadroTexto 175">
            <a:extLst>
              <a:ext uri="{FF2B5EF4-FFF2-40B4-BE49-F238E27FC236}">
                <a16:creationId xmlns:a16="http://schemas.microsoft.com/office/drawing/2014/main" id="{9DDC030A-9427-4506-A631-A7ED5FD40BCB}"/>
              </a:ext>
            </a:extLst>
          </p:cNvPr>
          <p:cNvSpPr txBox="1"/>
          <p:nvPr/>
        </p:nvSpPr>
        <p:spPr>
          <a:xfrm>
            <a:off x="5510005" y="4560152"/>
            <a:ext cx="1887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Tampering</a:t>
            </a:r>
            <a:endParaRPr kumimoji="0" lang="es-CO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Manipulación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Datos .</a:t>
            </a:r>
          </a:p>
        </p:txBody>
      </p:sp>
      <p:sp>
        <p:nvSpPr>
          <p:cNvPr id="177" name="CuadroTexto 176">
            <a:extLst>
              <a:ext uri="{FF2B5EF4-FFF2-40B4-BE49-F238E27FC236}">
                <a16:creationId xmlns:a16="http://schemas.microsoft.com/office/drawing/2014/main" id="{5C6D2641-2480-4ED3-B0D6-4027170349EA}"/>
              </a:ext>
            </a:extLst>
          </p:cNvPr>
          <p:cNvSpPr txBox="1"/>
          <p:nvPr/>
        </p:nvSpPr>
        <p:spPr>
          <a:xfrm>
            <a:off x="4704989" y="5224583"/>
            <a:ext cx="182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Alteración de Software</a:t>
            </a:r>
            <a:endParaRPr kumimoji="0" lang="es-CO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CuadroTexto 177">
            <a:extLst>
              <a:ext uri="{FF2B5EF4-FFF2-40B4-BE49-F238E27FC236}">
                <a16:creationId xmlns:a16="http://schemas.microsoft.com/office/drawing/2014/main" id="{8417DA7A-E7F6-4016-A5E9-F9AE54329636}"/>
              </a:ext>
            </a:extLst>
          </p:cNvPr>
          <p:cNvSpPr txBox="1"/>
          <p:nvPr/>
        </p:nvSpPr>
        <p:spPr>
          <a:xfrm rot="16200000">
            <a:off x="5171023" y="5626076"/>
            <a:ext cx="83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000" b="1" dirty="0" err="1">
                <a:solidFill>
                  <a:schemeClr val="bg1"/>
                </a:solidFill>
                <a:latin typeface="Calibri" panose="020F0502020204030204"/>
              </a:rPr>
              <a:t>Spoofing</a:t>
            </a:r>
            <a:endParaRPr kumimoji="0" lang="es-CO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9" name="CuadroTexto 178">
            <a:extLst>
              <a:ext uri="{FF2B5EF4-FFF2-40B4-BE49-F238E27FC236}">
                <a16:creationId xmlns:a16="http://schemas.microsoft.com/office/drawing/2014/main" id="{FCB5415F-DF42-4637-9036-B9924D009628}"/>
              </a:ext>
            </a:extLst>
          </p:cNvPr>
          <p:cNvSpPr txBox="1"/>
          <p:nvPr/>
        </p:nvSpPr>
        <p:spPr>
          <a:xfrm>
            <a:off x="5764499" y="5526097"/>
            <a:ext cx="964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Suplantación de Identidad </a:t>
            </a:r>
          </a:p>
        </p:txBody>
      </p:sp>
      <p:grpSp>
        <p:nvGrpSpPr>
          <p:cNvPr id="205" name="Grupo 204">
            <a:extLst>
              <a:ext uri="{FF2B5EF4-FFF2-40B4-BE49-F238E27FC236}">
                <a16:creationId xmlns:a16="http://schemas.microsoft.com/office/drawing/2014/main" id="{03645899-BB11-4707-A229-46BF30838685}"/>
              </a:ext>
            </a:extLst>
          </p:cNvPr>
          <p:cNvGrpSpPr/>
          <p:nvPr/>
        </p:nvGrpSpPr>
        <p:grpSpPr>
          <a:xfrm>
            <a:off x="7540986" y="2180572"/>
            <a:ext cx="4693517" cy="4208023"/>
            <a:chOff x="6598251" y="3195449"/>
            <a:chExt cx="5391342" cy="4208023"/>
          </a:xfrm>
        </p:grpSpPr>
        <p:sp>
          <p:nvSpPr>
            <p:cNvPr id="202" name="CuadroTexto 201">
              <a:extLst>
                <a:ext uri="{FF2B5EF4-FFF2-40B4-BE49-F238E27FC236}">
                  <a16:creationId xmlns:a16="http://schemas.microsoft.com/office/drawing/2014/main" id="{4FBF47E4-ED7B-42A7-B856-3EBC927B31AD}"/>
                </a:ext>
              </a:extLst>
            </p:cNvPr>
            <p:cNvSpPr txBox="1"/>
            <p:nvPr/>
          </p:nvSpPr>
          <p:spPr>
            <a:xfrm>
              <a:off x="6598251" y="3195449"/>
              <a:ext cx="518138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es-MX" sz="2000" b="1" dirty="0">
                  <a:solidFill>
                    <a:srgbClr val="10264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El análisis con STRIDE permite identificar las principales amenazas que enfrenta Chevrolet en su transformación digital. Aplicando controles técnicos, administrativos y físicos, se minimizan los riesgos y se refuerza la postura de seguridad de la empresa</a:t>
              </a:r>
              <a:r>
                <a:rPr lang="es-MX" dirty="0"/>
                <a:t>. </a:t>
              </a:r>
              <a:r>
                <a:rPr kumimoji="0" lang="es-E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.</a:t>
              </a:r>
            </a:p>
          </p:txBody>
        </p:sp>
        <p:pic>
          <p:nvPicPr>
            <p:cNvPr id="204" name="Imagen 203">
              <a:extLst>
                <a:ext uri="{FF2B5EF4-FFF2-40B4-BE49-F238E27FC236}">
                  <a16:creationId xmlns:a16="http://schemas.microsoft.com/office/drawing/2014/main" id="{1A48C1C1-B1ED-4520-ABC2-45F359EA5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15035" y="6117715"/>
              <a:ext cx="1574558" cy="1285757"/>
            </a:xfrm>
            <a:prstGeom prst="rect">
              <a:avLst/>
            </a:prstGeom>
          </p:spPr>
        </p:pic>
      </p:grpSp>
      <p:sp>
        <p:nvSpPr>
          <p:cNvPr id="73" name="Elipse 72">
            <a:extLst>
              <a:ext uri="{FF2B5EF4-FFF2-40B4-BE49-F238E27FC236}">
                <a16:creationId xmlns:a16="http://schemas.microsoft.com/office/drawing/2014/main" id="{23F07423-E384-4839-A407-DBD70E9A81D4}"/>
              </a:ext>
            </a:extLst>
          </p:cNvPr>
          <p:cNvSpPr/>
          <p:nvPr/>
        </p:nvSpPr>
        <p:spPr>
          <a:xfrm>
            <a:off x="4625635" y="741672"/>
            <a:ext cx="2056575" cy="126674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16499984" lon="0" rev="0"/>
            </a:camera>
            <a:lightRig rig="threePt" dir="t"/>
          </a:scene3d>
          <a:sp3d extrusionH="2476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orma libre 41">
            <a:extLst>
              <a:ext uri="{FF2B5EF4-FFF2-40B4-BE49-F238E27FC236}">
                <a16:creationId xmlns:a16="http://schemas.microsoft.com/office/drawing/2014/main" id="{F5AFC91C-E291-4718-962D-E7A4F50010AA}"/>
              </a:ext>
            </a:extLst>
          </p:cNvPr>
          <p:cNvSpPr/>
          <p:nvPr/>
        </p:nvSpPr>
        <p:spPr>
          <a:xfrm>
            <a:off x="5380411" y="1766079"/>
            <a:ext cx="485332" cy="565808"/>
          </a:xfrm>
          <a:custGeom>
            <a:avLst/>
            <a:gdLst>
              <a:gd name="connsiteX0" fmla="*/ 0 w 254002"/>
              <a:gd name="connsiteY0" fmla="*/ 0 h 1348216"/>
              <a:gd name="connsiteX1" fmla="*/ 254002 w 254002"/>
              <a:gd name="connsiteY1" fmla="*/ 0 h 1348216"/>
              <a:gd name="connsiteX2" fmla="*/ 254002 w 254002"/>
              <a:gd name="connsiteY2" fmla="*/ 1341869 h 1348216"/>
              <a:gd name="connsiteX3" fmla="*/ 136991 w 254002"/>
              <a:gd name="connsiteY3" fmla="*/ 1348216 h 1348216"/>
              <a:gd name="connsiteX4" fmla="*/ 0 w 254002"/>
              <a:gd name="connsiteY4" fmla="*/ 1340786 h 134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2" h="1348216">
                <a:moveTo>
                  <a:pt x="0" y="0"/>
                </a:moveTo>
                <a:lnTo>
                  <a:pt x="254002" y="0"/>
                </a:lnTo>
                <a:lnTo>
                  <a:pt x="254002" y="1341869"/>
                </a:lnTo>
                <a:lnTo>
                  <a:pt x="136991" y="1348216"/>
                </a:lnTo>
                <a:lnTo>
                  <a:pt x="0" y="13407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 extrusionH="2476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4CBDFABE-ECF1-48B8-97EC-A16F6D55D44E}"/>
              </a:ext>
            </a:extLst>
          </p:cNvPr>
          <p:cNvSpPr txBox="1"/>
          <p:nvPr/>
        </p:nvSpPr>
        <p:spPr>
          <a:xfrm>
            <a:off x="5836823" y="1875435"/>
            <a:ext cx="814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Denegación de Servicio 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256E03D8-D492-44A8-8F82-D92B73983D5F}"/>
              </a:ext>
            </a:extLst>
          </p:cNvPr>
          <p:cNvSpPr txBox="1"/>
          <p:nvPr/>
        </p:nvSpPr>
        <p:spPr>
          <a:xfrm>
            <a:off x="4519341" y="2253629"/>
            <a:ext cx="2339525" cy="25680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000" b="1" dirty="0">
                <a:solidFill>
                  <a:prstClr val="white"/>
                </a:solidFill>
                <a:latin typeface="Calibri" panose="020F0502020204030204"/>
              </a:rPr>
              <a:t>Ataques a Sistemas de Producción </a:t>
            </a:r>
            <a:endParaRPr kumimoji="0" lang="es-CO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99A982C3-A74B-4F97-9962-D03D815907C1}"/>
              </a:ext>
            </a:extLst>
          </p:cNvPr>
          <p:cNvSpPr txBox="1"/>
          <p:nvPr/>
        </p:nvSpPr>
        <p:spPr>
          <a:xfrm>
            <a:off x="4459713" y="1212437"/>
            <a:ext cx="2339525" cy="25680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000" b="1" dirty="0">
                <a:solidFill>
                  <a:prstClr val="white"/>
                </a:solidFill>
                <a:latin typeface="Calibri" panose="020F0502020204030204"/>
              </a:rPr>
              <a:t>Escalamiento de Privilegios a los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000" b="1" dirty="0">
                <a:solidFill>
                  <a:prstClr val="white"/>
                </a:solidFill>
                <a:latin typeface="Calibri" panose="020F0502020204030204"/>
              </a:rPr>
              <a:t>accesos administrativos ( atacantes ) </a:t>
            </a:r>
            <a:endParaRPr kumimoji="0" lang="es-CO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0B01A4D-D86E-4097-BA6B-92F129F22736}"/>
              </a:ext>
            </a:extLst>
          </p:cNvPr>
          <p:cNvSpPr/>
          <p:nvPr/>
        </p:nvSpPr>
        <p:spPr>
          <a:xfrm>
            <a:off x="3985758" y="5454023"/>
            <a:ext cx="15843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Implementación de </a:t>
            </a:r>
            <a:r>
              <a:rPr lang="es-MX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Autenticación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2AB5790-1BE3-43F5-A2B4-B7F743BC2A4E}"/>
              </a:ext>
            </a:extLst>
          </p:cNvPr>
          <p:cNvSpPr/>
          <p:nvPr/>
        </p:nvSpPr>
        <p:spPr>
          <a:xfrm>
            <a:off x="2547257" y="4641443"/>
            <a:ext cx="3248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Control de integridad</a:t>
            </a:r>
            <a:r>
              <a:rPr lang="es-MX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auditoría de firmware y actualizaciones seguras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B978EA5-B85C-424A-8DDB-DCB58B5A0CFE}"/>
              </a:ext>
            </a:extLst>
          </p:cNvPr>
          <p:cNvSpPr/>
          <p:nvPr/>
        </p:nvSpPr>
        <p:spPr>
          <a:xfrm>
            <a:off x="2581918" y="3721891"/>
            <a:ext cx="27984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Registro de logs inmutables</a:t>
            </a:r>
            <a:r>
              <a:rPr lang="es-MX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MX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blockchain</a:t>
            </a:r>
            <a:r>
              <a:rPr lang="es-MX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 auditoría de eventos.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0F6958D-3607-42E5-9C27-C0F6DAC8E3FF}"/>
              </a:ext>
            </a:extLst>
          </p:cNvPr>
          <p:cNvSpPr/>
          <p:nvPr/>
        </p:nvSpPr>
        <p:spPr>
          <a:xfrm>
            <a:off x="3886090" y="2845062"/>
            <a:ext cx="1379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Cifrado de datos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948B57C-7CFD-4822-AA95-BDB4579F8F2A}"/>
              </a:ext>
            </a:extLst>
          </p:cNvPr>
          <p:cNvSpPr/>
          <p:nvPr/>
        </p:nvSpPr>
        <p:spPr>
          <a:xfrm>
            <a:off x="2716327" y="1840147"/>
            <a:ext cx="2656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Balanceo de carga y monitoreo de tráfico.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2D0F0F4-7E0C-4719-92C3-3BC4296B2278}"/>
              </a:ext>
            </a:extLst>
          </p:cNvPr>
          <p:cNvSpPr/>
          <p:nvPr/>
        </p:nvSpPr>
        <p:spPr>
          <a:xfrm>
            <a:off x="2716327" y="1229117"/>
            <a:ext cx="2339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Monitoreo de accesos y auditorías de seguridad.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04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La ciberseguridad en México: ¡Aprende todo al respecto! - Ikusi">
            <a:extLst>
              <a:ext uri="{FF2B5EF4-FFF2-40B4-BE49-F238E27FC236}">
                <a16:creationId xmlns:a16="http://schemas.microsoft.com/office/drawing/2014/main" id="{9D7CB88D-A1C9-4F64-BDFC-F0FCBCF42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1"/>
          <a:stretch/>
        </p:blipFill>
        <p:spPr bwMode="auto">
          <a:xfrm>
            <a:off x="-76201" y="178634"/>
            <a:ext cx="11966609" cy="65007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0789BC9-32EF-C526-A577-34365590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380" y="178633"/>
            <a:ext cx="9679379" cy="769286"/>
          </a:xfrm>
        </p:spPr>
        <p:txBody>
          <a:bodyPr>
            <a:normAutofit fontScale="90000"/>
          </a:bodyPr>
          <a:lstStyle/>
          <a:p>
            <a:r>
              <a:rPr lang="es-ES" dirty="0"/>
              <a:t>IMPLEMENTACIÓN DEL SGSI SEGÚN LA ISO/ IEC 27001</a:t>
            </a:r>
            <a:endParaRPr lang="es-CO" dirty="0"/>
          </a:p>
        </p:txBody>
      </p:sp>
      <p:sp>
        <p:nvSpPr>
          <p:cNvPr id="149" name="CuadroTexto 148">
            <a:extLst>
              <a:ext uri="{FF2B5EF4-FFF2-40B4-BE49-F238E27FC236}">
                <a16:creationId xmlns:a16="http://schemas.microsoft.com/office/drawing/2014/main" id="{3B469B74-A74F-41E2-A6B4-A1A4E9134738}"/>
              </a:ext>
            </a:extLst>
          </p:cNvPr>
          <p:cNvSpPr txBox="1"/>
          <p:nvPr/>
        </p:nvSpPr>
        <p:spPr>
          <a:xfrm>
            <a:off x="598416" y="1935641"/>
            <a:ext cx="3882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Protección de la información corporativa y de los clientes</a:t>
            </a:r>
            <a:endParaRPr kumimoji="0" lang="es-CO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8ECB60AE-8990-4029-8D09-427BF0655883}"/>
              </a:ext>
            </a:extLst>
          </p:cNvPr>
          <p:cNvSpPr/>
          <p:nvPr/>
        </p:nvSpPr>
        <p:spPr>
          <a:xfrm>
            <a:off x="428322" y="1978979"/>
            <a:ext cx="377258" cy="207121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7373C9C-4B8A-4676-9042-205F5C1C7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322" y="1079845"/>
            <a:ext cx="10047851" cy="769286"/>
          </a:xfrm>
        </p:spPr>
        <p:txBody>
          <a:bodyPr/>
          <a:lstStyle/>
          <a:p>
            <a:r>
              <a:rPr lang="es-CO" dirty="0">
                <a:solidFill>
                  <a:schemeClr val="tx1"/>
                </a:solidFill>
              </a:rPr>
              <a:t>Alcance del SGSI en Chevrolet</a:t>
            </a:r>
          </a:p>
        </p:txBody>
      </p:sp>
      <p:sp>
        <p:nvSpPr>
          <p:cNvPr id="32" name="Marcador de texto 4">
            <a:extLst>
              <a:ext uri="{FF2B5EF4-FFF2-40B4-BE49-F238E27FC236}">
                <a16:creationId xmlns:a16="http://schemas.microsoft.com/office/drawing/2014/main" id="{F49A226A-8171-4E5E-9CE6-10D88EC22F66}"/>
              </a:ext>
            </a:extLst>
          </p:cNvPr>
          <p:cNvSpPr txBox="1">
            <a:spLocks/>
          </p:cNvSpPr>
          <p:nvPr/>
        </p:nvSpPr>
        <p:spPr>
          <a:xfrm>
            <a:off x="1007659" y="1813372"/>
            <a:ext cx="10047851" cy="769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E31CA9A-8AEC-4880-9CCE-A2EF450191C5}"/>
              </a:ext>
            </a:extLst>
          </p:cNvPr>
          <p:cNvSpPr txBox="1"/>
          <p:nvPr/>
        </p:nvSpPr>
        <p:spPr>
          <a:xfrm>
            <a:off x="525935" y="2769273"/>
            <a:ext cx="3882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Ciberseguridad en vehículos conectados</a:t>
            </a:r>
            <a:endParaRPr kumimoji="0" lang="es-CO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F6158B1-89A2-4FF7-BAE8-49D62749E6DC}"/>
              </a:ext>
            </a:extLst>
          </p:cNvPr>
          <p:cNvSpPr txBox="1"/>
          <p:nvPr/>
        </p:nvSpPr>
        <p:spPr>
          <a:xfrm>
            <a:off x="616951" y="3415604"/>
            <a:ext cx="388214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Seguridad en la infraestructura Critica y fabricación</a:t>
            </a:r>
          </a:p>
          <a:p>
            <a:pPr lvl="0" algn="ctr">
              <a:defRPr/>
            </a:pPr>
            <a:endParaRPr lang="es-CO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defRPr/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Gestión de riesgos en la cadena de suministro</a:t>
            </a:r>
            <a:endParaRPr lang="es-CO" kern="0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defRPr/>
            </a:pPr>
            <a:endParaRPr kumimoji="0" lang="es-CO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A7EB7748-5D17-4CC8-A7C8-DFA019EFD20A}"/>
              </a:ext>
            </a:extLst>
          </p:cNvPr>
          <p:cNvSpPr/>
          <p:nvPr/>
        </p:nvSpPr>
        <p:spPr>
          <a:xfrm>
            <a:off x="6921640" y="1954922"/>
            <a:ext cx="377258" cy="207121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CA2C701-8BCD-4BB5-B86C-2B630BB1A796}"/>
              </a:ext>
            </a:extLst>
          </p:cNvPr>
          <p:cNvSpPr/>
          <p:nvPr/>
        </p:nvSpPr>
        <p:spPr>
          <a:xfrm>
            <a:off x="7170627" y="1732957"/>
            <a:ext cx="2723438" cy="5687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200000"/>
              </a:lnSpc>
              <a:spcAft>
                <a:spcPts val="800"/>
              </a:spcAft>
              <a:buSzPts val="1200"/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Evaluación de Riesgos</a:t>
            </a:r>
            <a:endParaRPr lang="es-CO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4BE9CC9-BC31-4E51-854C-158B5F4788C0}"/>
              </a:ext>
            </a:extLst>
          </p:cNvPr>
          <p:cNvSpPr/>
          <p:nvPr/>
        </p:nvSpPr>
        <p:spPr>
          <a:xfrm>
            <a:off x="5964502" y="2502243"/>
            <a:ext cx="6096000" cy="2783454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900430"/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identificar amenazas y vulnerabilidades, Chevrolet emplea el modelo STRIDE, en conjunto con la ISO/IEC 27005, la norma de gestión de riesgos de seguridad de la información. Se desarrollan matrices de riesgos en las que se evalúan: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Probabilidad de ocurrencia de incidentes de seguridad.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Impacto sobre las operaciones y la reputación de la empresa</a:t>
            </a:r>
            <a:r>
              <a:rPr lang="es-CO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C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49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ángulo 118">
            <a:extLst>
              <a:ext uri="{FF2B5EF4-FFF2-40B4-BE49-F238E27FC236}">
                <a16:creationId xmlns:a16="http://schemas.microsoft.com/office/drawing/2014/main" id="{84E9262A-1971-489A-9521-731E47440D83}"/>
              </a:ext>
            </a:extLst>
          </p:cNvPr>
          <p:cNvSpPr/>
          <p:nvPr/>
        </p:nvSpPr>
        <p:spPr>
          <a:xfrm>
            <a:off x="6137551" y="185759"/>
            <a:ext cx="12108898" cy="6671832"/>
          </a:xfrm>
          <a:prstGeom prst="rect">
            <a:avLst/>
          </a:prstGeom>
          <a:blipFill dpi="0" rotWithShape="1">
            <a:blip r:embed="rId2">
              <a:alphaModFix amt="24000"/>
              <a:duotone>
                <a:prstClr val="black"/>
                <a:srgbClr val="44546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Marcador de número de diapositiva 1">
            <a:extLst>
              <a:ext uri="{FF2B5EF4-FFF2-40B4-BE49-F238E27FC236}">
                <a16:creationId xmlns:a16="http://schemas.microsoft.com/office/drawing/2014/main" id="{D537AF57-8193-4B14-86DA-8855FCB1E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0435" y="641615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F2D4305-76C3-4E59-BE51-7FD8D41DA99D}"/>
              </a:ext>
            </a:extLst>
          </p:cNvPr>
          <p:cNvSpPr txBox="1"/>
          <p:nvPr/>
        </p:nvSpPr>
        <p:spPr>
          <a:xfrm>
            <a:off x="1058550" y="303258"/>
            <a:ext cx="80142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CONCLUSIONES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28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Rectángulo 199">
            <a:extLst>
              <a:ext uri="{FF2B5EF4-FFF2-40B4-BE49-F238E27FC236}">
                <a16:creationId xmlns:a16="http://schemas.microsoft.com/office/drawing/2014/main" id="{DD06AF68-45A9-4336-8894-AE47B75A59FE}"/>
              </a:ext>
            </a:extLst>
          </p:cNvPr>
          <p:cNvSpPr/>
          <p:nvPr/>
        </p:nvSpPr>
        <p:spPr>
          <a:xfrm>
            <a:off x="4878728" y="0"/>
            <a:ext cx="8975855" cy="7043351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C7C69FF-14B1-46A1-9E13-3CDE769A1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491" y="1893289"/>
            <a:ext cx="4350327" cy="381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2E0E429-2E1B-443B-925D-01E3E4886893}"/>
              </a:ext>
            </a:extLst>
          </p:cNvPr>
          <p:cNvSpPr txBox="1">
            <a:spLocks/>
          </p:cNvSpPr>
          <p:nvPr/>
        </p:nvSpPr>
        <p:spPr>
          <a:xfrm>
            <a:off x="193089" y="1380476"/>
            <a:ext cx="7620875" cy="4613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just">
              <a:lnSpc>
                <a:spcPct val="95000"/>
              </a:lnSpc>
              <a:buFont typeface="+mj-lt"/>
              <a:buAutoNum type="arabicPeriod"/>
            </a:pPr>
            <a:r>
              <a:rPr lang="es-CO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análisis de riesgos realizado en Chevrolet ha identificado varias amenazas críticas.</a:t>
            </a:r>
          </a:p>
          <a:p>
            <a:pPr marL="800100" lvl="1" indent="-342900" algn="just">
              <a:lnSpc>
                <a:spcPct val="95000"/>
              </a:lnSpc>
              <a:buFont typeface="Wingdings" panose="05000000000000000000" pitchFamily="2" charset="2"/>
              <a:buChar char="v"/>
            </a:pPr>
            <a:r>
              <a:rPr lang="es-CO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Ciberataques a la infraestructura de manufactura</a:t>
            </a:r>
          </a:p>
          <a:p>
            <a:pPr marL="800100" lvl="1" indent="-342900" algn="just">
              <a:lnSpc>
                <a:spcPct val="95000"/>
              </a:lnSpc>
              <a:buFont typeface="Wingdings" panose="05000000000000000000" pitchFamily="2" charset="2"/>
              <a:buChar char="v"/>
            </a:pPr>
            <a:r>
              <a:rPr lang="es-CO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Interrupciones en la cadena de suministro</a:t>
            </a:r>
          </a:p>
          <a:p>
            <a:pPr marL="800100" lvl="1" indent="-342900" algn="just">
              <a:lnSpc>
                <a:spcPct val="95000"/>
              </a:lnSpc>
              <a:buFont typeface="Wingdings" panose="05000000000000000000" pitchFamily="2" charset="2"/>
              <a:buChar char="v"/>
            </a:pPr>
            <a:r>
              <a:rPr lang="es-CO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Brechas de seguridad en vehículos conectados</a:t>
            </a:r>
          </a:p>
          <a:p>
            <a:pPr marL="800100" lvl="1" indent="-342900" algn="just">
              <a:lnSpc>
                <a:spcPct val="95000"/>
              </a:lnSpc>
              <a:buFont typeface="Wingdings" panose="05000000000000000000" pitchFamily="2" charset="2"/>
              <a:buChar char="v"/>
            </a:pPr>
            <a:r>
              <a:rPr lang="es-CO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Filtración de datos confidenciales</a:t>
            </a:r>
          </a:p>
          <a:p>
            <a:pPr marL="800100" lvl="1" indent="-342900" algn="just">
              <a:lnSpc>
                <a:spcPct val="95000"/>
              </a:lnSpc>
              <a:buFont typeface="Wingdings" panose="05000000000000000000" pitchFamily="2" charset="2"/>
              <a:buChar char="v"/>
            </a:pPr>
            <a:r>
              <a:rPr lang="es-CO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Accesos no autorizados a sistemas internos</a:t>
            </a:r>
          </a:p>
          <a:p>
            <a:pPr lvl="1" algn="just">
              <a:lnSpc>
                <a:spcPct val="95000"/>
              </a:lnSpc>
            </a:pPr>
            <a:endParaRPr lang="es-CO" sz="24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95000"/>
              </a:lnSpc>
            </a:pPr>
            <a:r>
              <a:rPr lang="es-CO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mitigar estos riesgos, se han diseñado e implementado una serie de </a:t>
            </a:r>
            <a:r>
              <a:rPr lang="es-CO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controles técnicos</a:t>
            </a:r>
            <a:r>
              <a:rPr lang="es-CO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CO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administrativos y físicos </a:t>
            </a:r>
            <a:r>
              <a:rPr lang="es-CO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 refuerzan la postura de ciberseguridad de Chevrolet.</a:t>
            </a:r>
          </a:p>
          <a:p>
            <a:pPr lvl="1" algn="just">
              <a:lnSpc>
                <a:spcPct val="95000"/>
              </a:lnSpc>
            </a:pPr>
            <a:r>
              <a:rPr lang="es-CO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s-CO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09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ángulo 118">
            <a:extLst>
              <a:ext uri="{FF2B5EF4-FFF2-40B4-BE49-F238E27FC236}">
                <a16:creationId xmlns:a16="http://schemas.microsoft.com/office/drawing/2014/main" id="{84E9262A-1971-489A-9521-731E47440D83}"/>
              </a:ext>
            </a:extLst>
          </p:cNvPr>
          <p:cNvSpPr/>
          <p:nvPr/>
        </p:nvSpPr>
        <p:spPr>
          <a:xfrm>
            <a:off x="6137551" y="185759"/>
            <a:ext cx="12108898" cy="6671832"/>
          </a:xfrm>
          <a:prstGeom prst="rect">
            <a:avLst/>
          </a:prstGeom>
          <a:blipFill dpi="0" rotWithShape="1">
            <a:blip r:embed="rId2">
              <a:alphaModFix amt="24000"/>
              <a:duotone>
                <a:prstClr val="black"/>
                <a:srgbClr val="44546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Marcador de número de diapositiva 1">
            <a:extLst>
              <a:ext uri="{FF2B5EF4-FFF2-40B4-BE49-F238E27FC236}">
                <a16:creationId xmlns:a16="http://schemas.microsoft.com/office/drawing/2014/main" id="{D537AF57-8193-4B14-86DA-8855FCB1E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0435" y="641615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F2D4305-76C3-4E59-BE51-7FD8D41DA99D}"/>
              </a:ext>
            </a:extLst>
          </p:cNvPr>
          <p:cNvSpPr txBox="1"/>
          <p:nvPr/>
        </p:nvSpPr>
        <p:spPr>
          <a:xfrm>
            <a:off x="1058550" y="303258"/>
            <a:ext cx="80142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RECOMENDACIONES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28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Rectángulo 199">
            <a:extLst>
              <a:ext uri="{FF2B5EF4-FFF2-40B4-BE49-F238E27FC236}">
                <a16:creationId xmlns:a16="http://schemas.microsoft.com/office/drawing/2014/main" id="{DD06AF68-45A9-4336-8894-AE47B75A59FE}"/>
              </a:ext>
            </a:extLst>
          </p:cNvPr>
          <p:cNvSpPr/>
          <p:nvPr/>
        </p:nvSpPr>
        <p:spPr>
          <a:xfrm>
            <a:off x="4878728" y="0"/>
            <a:ext cx="8975855" cy="7043351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C7C69FF-14B1-46A1-9E13-3CDE769A1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491" y="1893289"/>
            <a:ext cx="4350327" cy="381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E2E0E429-2E1B-443B-925D-01E3E4886893}"/>
              </a:ext>
            </a:extLst>
          </p:cNvPr>
          <p:cNvSpPr txBox="1">
            <a:spLocks/>
          </p:cNvSpPr>
          <p:nvPr/>
        </p:nvSpPr>
        <p:spPr>
          <a:xfrm>
            <a:off x="177849" y="1122022"/>
            <a:ext cx="7620875" cy="5294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just">
              <a:lnSpc>
                <a:spcPct val="95000"/>
              </a:lnSpc>
              <a:buFont typeface="+mj-lt"/>
              <a:buAutoNum type="arabicPeriod"/>
            </a:pPr>
            <a:r>
              <a:rPr lang="es-CO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fortalecer aún más la seguridad de la empresa, se recomienda la adopción de las siguientes medidas estratégicas:</a:t>
            </a:r>
          </a:p>
          <a:p>
            <a:pPr marL="800100" lvl="1" indent="-342900" algn="just">
              <a:lnSpc>
                <a:spcPct val="95000"/>
              </a:lnSpc>
              <a:buFont typeface="Wingdings" panose="05000000000000000000" pitchFamily="2" charset="2"/>
              <a:buChar char="v"/>
            </a:pPr>
            <a:r>
              <a:rPr lang="es-CO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Auditorías de seguridad regulares</a:t>
            </a:r>
          </a:p>
          <a:p>
            <a:r>
              <a:rPr lang="es-CO" sz="2000" dirty="0">
                <a:solidFill>
                  <a:schemeClr val="tx1"/>
                </a:solidFill>
              </a:rPr>
              <a:t>Realizar pruebas de penetración en sistemas internos y vehículos conectados para detectar vulnerabilidades antes de que puedan ser explotadas</a:t>
            </a:r>
            <a:r>
              <a:rPr lang="es-CO" dirty="0">
                <a:solidFill>
                  <a:schemeClr val="tx1"/>
                </a:solidFill>
              </a:rPr>
              <a:t>.</a:t>
            </a:r>
          </a:p>
          <a:p>
            <a:r>
              <a:rPr lang="es-CO" sz="2000" dirty="0">
                <a:solidFill>
                  <a:schemeClr val="tx1"/>
                </a:solidFill>
              </a:rPr>
              <a:t>Auditar proveedores para garantizar que cumplen con los estándares de seguridad exigidos.</a:t>
            </a:r>
          </a:p>
          <a:p>
            <a:endParaRPr lang="es-CO" sz="2000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s-CO" b="1" dirty="0">
                <a:solidFill>
                  <a:schemeClr val="tx1"/>
                </a:solidFill>
              </a:rPr>
              <a:t>Simulaciones de ataques controladas (Red </a:t>
            </a:r>
            <a:r>
              <a:rPr lang="es-CO" b="1" dirty="0" err="1">
                <a:solidFill>
                  <a:schemeClr val="tx1"/>
                </a:solidFill>
              </a:rPr>
              <a:t>Teaming</a:t>
            </a:r>
            <a:r>
              <a:rPr lang="es-CO" b="1" dirty="0">
                <a:solidFill>
                  <a:schemeClr val="tx1"/>
                </a:solidFill>
              </a:rPr>
              <a:t> y ejercicios de respuesta a incidentes)</a:t>
            </a:r>
          </a:p>
          <a:p>
            <a:pPr marL="800100" lvl="1" indent="-342900" algn="just">
              <a:lnSpc>
                <a:spcPct val="95000"/>
              </a:lnSpc>
              <a:buFont typeface="Wingdings" panose="05000000000000000000" pitchFamily="2" charset="2"/>
              <a:buChar char="v"/>
            </a:pPr>
            <a:r>
              <a:rPr lang="es-CO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Actualización constante de sistemas y políticas de seguridad</a:t>
            </a:r>
          </a:p>
          <a:p>
            <a:pPr marL="800100" lvl="1" indent="-342900" algn="just">
              <a:lnSpc>
                <a:spcPct val="95000"/>
              </a:lnSpc>
              <a:buFont typeface="Wingdings" panose="05000000000000000000" pitchFamily="2" charset="2"/>
              <a:buChar char="v"/>
            </a:pPr>
            <a:r>
              <a:rPr lang="es-CO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Concienciación y capacitación en ciberseguridad </a:t>
            </a:r>
          </a:p>
          <a:p>
            <a:pPr marL="800100" lvl="1" indent="-342900" algn="just">
              <a:lnSpc>
                <a:spcPct val="95000"/>
              </a:lnSpc>
              <a:buFont typeface="Wingdings" panose="05000000000000000000" pitchFamily="2" charset="2"/>
              <a:buChar char="v"/>
            </a:pPr>
            <a:r>
              <a:rPr lang="es-CO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Refuerzo de la seguridad en la cadena de suministro</a:t>
            </a:r>
          </a:p>
          <a:p>
            <a:pPr marL="800100" lvl="1" indent="-342900" algn="just">
              <a:lnSpc>
                <a:spcPct val="95000"/>
              </a:lnSpc>
              <a:buFont typeface="Wingdings" panose="05000000000000000000" pitchFamily="2" charset="2"/>
              <a:buChar char="v"/>
            </a:pPr>
            <a:endParaRPr lang="es-CO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95000"/>
              </a:lnSpc>
            </a:pPr>
            <a:endParaRPr lang="es-CO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95000"/>
              </a:lnSpc>
            </a:pPr>
            <a:r>
              <a:rPr lang="es-CO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s-CO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00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ángulo 118">
            <a:extLst>
              <a:ext uri="{FF2B5EF4-FFF2-40B4-BE49-F238E27FC236}">
                <a16:creationId xmlns:a16="http://schemas.microsoft.com/office/drawing/2014/main" id="{84E9262A-1971-489A-9521-731E47440D83}"/>
              </a:ext>
            </a:extLst>
          </p:cNvPr>
          <p:cNvSpPr/>
          <p:nvPr/>
        </p:nvSpPr>
        <p:spPr>
          <a:xfrm>
            <a:off x="0" y="109445"/>
            <a:ext cx="12108898" cy="6671832"/>
          </a:xfrm>
          <a:prstGeom prst="rect">
            <a:avLst/>
          </a:prstGeom>
          <a:blipFill dpi="0" rotWithShape="1">
            <a:blip r:embed="rId2">
              <a:alphaModFix amt="24000"/>
              <a:duotone>
                <a:prstClr val="black"/>
                <a:srgbClr val="44546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Marcador de número de diapositiva 1">
            <a:extLst>
              <a:ext uri="{FF2B5EF4-FFF2-40B4-BE49-F238E27FC236}">
                <a16:creationId xmlns:a16="http://schemas.microsoft.com/office/drawing/2014/main" id="{D537AF57-8193-4B14-86DA-8855FCB1E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0435" y="6416152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F2D4305-76C3-4E59-BE51-7FD8D41DA99D}"/>
              </a:ext>
            </a:extLst>
          </p:cNvPr>
          <p:cNvSpPr txBox="1"/>
          <p:nvPr/>
        </p:nvSpPr>
        <p:spPr>
          <a:xfrm>
            <a:off x="856830" y="441851"/>
            <a:ext cx="6287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REFERENCIAS</a:t>
            </a:r>
            <a:endParaRPr kumimoji="0" lang="es-CO" sz="28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6F5D98-50C7-4E1C-805E-C67E4BBE1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9" y="997591"/>
            <a:ext cx="10713721" cy="48628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152352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s-CO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Ananth A. </a:t>
            </a:r>
            <a:r>
              <a:rPr kumimoji="0" lang="en-US" altLang="es-CO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Jillepalli</a:t>
            </a:r>
            <a:r>
              <a:rPr kumimoji="0" lang="en-US" altLang="es-CO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F. T. (2017). Security Management of Cyber Physical Control Systems Using NIST SP 800-82r2. </a:t>
            </a:r>
            <a:r>
              <a:rPr kumimoji="0" lang="en-US" altLang="es-CO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kumimoji="0" lang="en-US" altLang="es-CO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s-CO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IWCMC 2017 : the 13th International Wireless Communications &amp; Mobile Computing Conference : June 26-30, 2017, Valencia, Spain</a:t>
            </a:r>
            <a:r>
              <a:rPr kumimoji="0" lang="en-US" altLang="es-CO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kumimoji="0" lang="en-US" altLang="es-CO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págs</a:t>
            </a:r>
            <a:r>
              <a:rPr kumimoji="0" lang="en-US" altLang="es-CO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1-7). </a:t>
            </a:r>
            <a:r>
              <a:rPr kumimoji="0" lang="en-US" altLang="es-CO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Estados</a:t>
            </a:r>
            <a:r>
              <a:rPr kumimoji="0" lang="en-US" altLang="es-CO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Unidos : IEEE.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s-CO" altLang="es-CO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CO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 Silva, M. M.-H. (2023). </a:t>
            </a:r>
            <a:r>
              <a:rPr kumimoji="0" lang="en-US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Automated ICS template for STRIDE Microsoft Threat Modeling Tool. </a:t>
            </a:r>
            <a:r>
              <a:rPr kumimoji="0" lang="en-US" altLang="es-CO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HAL OPEN SCIENCE</a:t>
            </a:r>
            <a:r>
              <a:rPr kumimoji="0" lang="en-US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1-7.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s-CO" altLang="es-CO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s-C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Hammami</a:t>
            </a:r>
            <a:r>
              <a:rPr kumimoji="0" lang="en-US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(2024). The Art of Threat Modeling. </a:t>
            </a:r>
            <a:r>
              <a:rPr kumimoji="0" lang="en-US" altLang="es-CO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Computer Sciences and Informatics</a:t>
            </a:r>
            <a:r>
              <a:rPr kumimoji="0" lang="en-US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1-11.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s-CO" altLang="es-CO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CO" altLang="es-C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Hentea</a:t>
            </a:r>
            <a:r>
              <a:rPr kumimoji="0" lang="es-CO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(2021). C: </a:t>
            </a:r>
            <a:r>
              <a:rPr kumimoji="0" lang="es-CO" altLang="es-C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Critical</a:t>
            </a:r>
            <a:r>
              <a:rPr kumimoji="0" lang="es-CO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s-CO" altLang="es-C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Infrastructures</a:t>
            </a:r>
            <a:r>
              <a:rPr kumimoji="0" lang="es-CO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s-CO" altLang="es-C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Concepts</a:t>
            </a:r>
            <a:r>
              <a:rPr kumimoji="0" lang="es-CO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En </a:t>
            </a:r>
            <a:r>
              <a:rPr kumimoji="0" lang="es-CO" altLang="es-CO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Creación de un programa de seguridad eficaz para los recursos y sistemas de energía distribuida.</a:t>
            </a:r>
            <a:r>
              <a:rPr kumimoji="0" lang="es-CO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Estados Unidos : </a:t>
            </a:r>
            <a:r>
              <a:rPr kumimoji="0" lang="es-CO" altLang="es-C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Hentea</a:t>
            </a:r>
            <a:r>
              <a:rPr kumimoji="0" lang="es-CO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Mariana.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s-CO" altLang="es-CO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CO" altLang="es-C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Kurii</a:t>
            </a:r>
            <a:r>
              <a:rPr kumimoji="0" lang="es-CO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Y. I. (2023). ISO. 27001. ANÁLISIS DE CAMBIOS Y CARACTERÍSTICAS DE CUMPLIMIENTO DE LA NUEVA VERSIÓN DE LA NORMA . </a:t>
            </a:r>
            <a:r>
              <a:rPr kumimoji="0" lang="es-CO" altLang="es-CO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Ciberseguridad: Educación , Ciencia, Técnica Volumen 3</a:t>
            </a:r>
            <a:r>
              <a:rPr kumimoji="0" lang="es-CO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1-10.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s-CO" altLang="es-CO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CO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Nogués López, J. (2023). </a:t>
            </a:r>
            <a:r>
              <a:rPr kumimoji="0" lang="es-CO" altLang="es-CO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Solución de ciberseguridad aplicada al vehículo conectado.</a:t>
            </a:r>
            <a:r>
              <a:rPr kumimoji="0" lang="es-CO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España : </a:t>
            </a:r>
            <a:r>
              <a:rPr kumimoji="0" lang="es-CO" altLang="es-C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Univertitad</a:t>
            </a:r>
            <a:r>
              <a:rPr kumimoji="0" lang="es-CO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s-CO" altLang="es-C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Obaerta</a:t>
            </a:r>
            <a:r>
              <a:rPr kumimoji="0" lang="es-CO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Catalunya.</a:t>
            </a:r>
          </a:p>
        </p:txBody>
      </p:sp>
    </p:spTree>
    <p:extLst>
      <p:ext uri="{BB962C8B-B14F-4D97-AF65-F5344CB8AC3E}">
        <p14:creationId xmlns:p14="http://schemas.microsoft.com/office/powerpoint/2010/main" val="3302210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7449904-245C-CEEB-AE68-89C917B22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33" y="3556677"/>
            <a:ext cx="6325906" cy="1277750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Preguntas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744</Words>
  <Application>Microsoft Office PowerPoint</Application>
  <PresentationFormat>Panorámica</PresentationFormat>
  <Paragraphs>113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Lato</vt:lpstr>
      <vt:lpstr>Symbol</vt:lpstr>
      <vt:lpstr>Times New Roman</vt:lpstr>
      <vt:lpstr>Wingdings</vt:lpstr>
      <vt:lpstr>Tema de Office</vt:lpstr>
      <vt:lpstr>CIBERSEGURIDAD CHEVROLET</vt:lpstr>
      <vt:lpstr>Presentación de PowerPoint</vt:lpstr>
      <vt:lpstr>DESCRIPCIÓN DEL ESCENARIO </vt:lpstr>
      <vt:lpstr>Presentación de PowerPoint</vt:lpstr>
      <vt:lpstr>IMPLEMENTACIÓN DEL SGSI SEGÚN LA ISO/ IEC 27001</vt:lpstr>
      <vt:lpstr>Presentación de PowerPoint</vt:lpstr>
      <vt:lpstr>Presentación de PowerPoint</vt:lpstr>
      <vt:lpstr>Presentación de PowerPoint</vt:lpstr>
      <vt:lpstr>Preguntas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ESDEG 2025</dc:title>
  <dc:subject>COEST</dc:subject>
  <dc:creator>Robert Navarro;Diseñador Gráfico</dc:creator>
  <cp:keywords>Comunicaciones Estrategicas</cp:keywords>
  <cp:lastModifiedBy>CRISTOPHER ANDRES REY BUITRAGO</cp:lastModifiedBy>
  <cp:revision>111</cp:revision>
  <dcterms:created xsi:type="dcterms:W3CDTF">2024-12-23T18:19:30Z</dcterms:created>
  <dcterms:modified xsi:type="dcterms:W3CDTF">2025-03-02T04:03:24Z</dcterms:modified>
</cp:coreProperties>
</file>